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notesSlides/notesSlide4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5"/>
  </p:notesMasterIdLst>
  <p:sldIdLst>
    <p:sldId id="256" r:id="rId5"/>
    <p:sldId id="1140" r:id="rId6"/>
    <p:sldId id="257" r:id="rId7"/>
    <p:sldId id="1073" r:id="rId8"/>
    <p:sldId id="264" r:id="rId9"/>
    <p:sldId id="1045" r:id="rId10"/>
    <p:sldId id="1025" r:id="rId11"/>
    <p:sldId id="1030" r:id="rId12"/>
    <p:sldId id="1029" r:id="rId13"/>
    <p:sldId id="1074" r:id="rId14"/>
    <p:sldId id="416" r:id="rId15"/>
    <p:sldId id="1031" r:id="rId16"/>
    <p:sldId id="421" r:id="rId17"/>
    <p:sldId id="1021" r:id="rId18"/>
    <p:sldId id="1072" r:id="rId19"/>
    <p:sldId id="1100" r:id="rId20"/>
    <p:sldId id="1101" r:id="rId21"/>
    <p:sldId id="1102" r:id="rId22"/>
    <p:sldId id="1103" r:id="rId23"/>
    <p:sldId id="1104" r:id="rId24"/>
    <p:sldId id="1105" r:id="rId25"/>
    <p:sldId id="1075" r:id="rId26"/>
    <p:sldId id="1122" r:id="rId27"/>
    <p:sldId id="1113" r:id="rId28"/>
    <p:sldId id="1046" r:id="rId29"/>
    <p:sldId id="423" r:id="rId30"/>
    <p:sldId id="1114" r:id="rId31"/>
    <p:sldId id="1052" r:id="rId32"/>
    <p:sldId id="1053" r:id="rId33"/>
    <p:sldId id="1061" r:id="rId34"/>
    <p:sldId id="1089" r:id="rId35"/>
    <p:sldId id="1062" r:id="rId36"/>
    <p:sldId id="1063" r:id="rId37"/>
    <p:sldId id="1090" r:id="rId38"/>
    <p:sldId id="1076" r:id="rId39"/>
    <p:sldId id="1055" r:id="rId40"/>
    <p:sldId id="1121" r:id="rId41"/>
    <p:sldId id="1078" r:id="rId42"/>
    <p:sldId id="1056" r:id="rId43"/>
    <p:sldId id="1057" r:id="rId44"/>
    <p:sldId id="1091" r:id="rId45"/>
    <p:sldId id="1079" r:id="rId46"/>
    <p:sldId id="1058" r:id="rId47"/>
    <p:sldId id="1115" r:id="rId48"/>
    <p:sldId id="1116" r:id="rId49"/>
    <p:sldId id="1136" r:id="rId50"/>
    <p:sldId id="1134" r:id="rId51"/>
    <p:sldId id="1137" r:id="rId52"/>
    <p:sldId id="1068" r:id="rId53"/>
    <p:sldId id="1138" r:id="rId54"/>
    <p:sldId id="1069" r:id="rId55"/>
    <p:sldId id="1071" r:id="rId56"/>
    <p:sldId id="1139" r:id="rId57"/>
    <p:sldId id="1081" r:id="rId58"/>
    <p:sldId id="1067" r:id="rId59"/>
    <p:sldId id="1070" r:id="rId60"/>
    <p:sldId id="1094" r:id="rId61"/>
    <p:sldId id="1123" r:id="rId62"/>
    <p:sldId id="273" r:id="rId63"/>
    <p:sldId id="1112" r:id="rId6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2C8204-F8F4-3138-424C-1395E470A89D}" name="bachar malki" initials="bm" userId="5606c8e56e0b713a" providerId="Windows Live"/>
  <p188:author id="{74FD2B0B-0FAC-988A-D54C-32AE1E9C5D08}" name="Catherine Deschepper" initials="CD" userId="S::catherine.deschepper@vinci.be::95d26925-e19c-43f5-bdf2-ab302e16ce9f" providerId="AD"/>
  <p188:author id="{CD2BA22F-AAE7-E029-E696-CEC7F14AB171}" name="laurence.bregentzer" initials="la" userId="S::laurence.bregentzer_galilee.be#ext#@hevinci.onmicrosoft.com::d136f20d-b447-4a1b-8b0c-95aae9b461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BC"/>
    <a:srgbClr val="008282"/>
    <a:srgbClr val="FF4F4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herine.deschepper\Documents\Helangue%20oral%202022-2024\ACFAS\Classeur%20de%20travail%20comm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herine.deschepper\Documents\Helangue%20oral%202022-2024\ACFAS\Classeur%20de%20travail%20comm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herine.deschepper\Documents\Helangue%20oral%202022-2024\ACFAS\Classeur%20de%20travail%20com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herine.deschepper\Documents\Helangue%20oral%202022-2024\ACFAS\Classeur%20de%20travail%20comm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herine.deschepper\Documents\Helangue%20oral%202022-2024\ACFAS\Classeur%20de%20travail%20com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herine.deschepper\Documents\Helangue%20oral%202022-2024\ACFAS\Classeur%20de%20travail%20com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4B-48D8-8A69-85261ED9A7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4B-48D8-8A69-85261ED9A7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4B-48D8-8A69-85261ED9A7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74B-48D8-8A69-85261ED9A7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74B-48D8-8A69-85261ED9A7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74B-48D8-8A69-85261ED9A79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74B-48D8-8A69-85261ED9A79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74B-48D8-8A69-85261ED9A79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D74B-48D8-8A69-85261ED9A79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D74B-48D8-8A69-85261ED9A79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D74B-48D8-8A69-85261ED9A79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D74B-48D8-8A69-85261ED9A79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D74B-48D8-8A69-85261ED9A79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D74B-48D8-8A69-85261ED9A79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D74B-48D8-8A69-85261ED9A79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D74B-48D8-8A69-85261ED9A79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74B-48D8-8A69-85261ED9A79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74B-48D8-8A69-85261ED9A79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74B-48D8-8A69-85261ED9A79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74B-48D8-8A69-85261ED9A79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74B-48D8-8A69-85261ED9A79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74B-48D8-8A69-85261ED9A79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74B-48D8-8A69-85261ED9A79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74B-48D8-8A69-85261ED9A79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74B-48D8-8A69-85261ED9A79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74B-48D8-8A69-85261ED9A79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D74B-48D8-8A69-85261ED9A798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74B-48D8-8A69-85261ED9A798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D74B-48D8-8A69-85261ED9A79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D74B-48D8-8A69-85261ED9A79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D74B-48D8-8A69-85261ED9A79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D74B-48D8-8A69-85261ED9A79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Feuil1!$A$1:$A$16</c:f>
              <c:strCache>
                <c:ptCount val="16"/>
                <c:pt idx="0">
                  <c:v>arabe</c:v>
                </c:pt>
                <c:pt idx="1">
                  <c:v>français</c:v>
                </c:pt>
                <c:pt idx="2">
                  <c:v>albanais</c:v>
                </c:pt>
                <c:pt idx="3">
                  <c:v>allemand</c:v>
                </c:pt>
                <c:pt idx="4">
                  <c:v>grec</c:v>
                </c:pt>
                <c:pt idx="5">
                  <c:v>italien</c:v>
                </c:pt>
                <c:pt idx="6">
                  <c:v>néerlandais</c:v>
                </c:pt>
                <c:pt idx="7">
                  <c:v>araméen</c:v>
                </c:pt>
                <c:pt idx="8">
                  <c:v>espagnol</c:v>
                </c:pt>
                <c:pt idx="9">
                  <c:v>langues africaines</c:v>
                </c:pt>
                <c:pt idx="10">
                  <c:v>polonais</c:v>
                </c:pt>
                <c:pt idx="11">
                  <c:v>roumain</c:v>
                </c:pt>
                <c:pt idx="12">
                  <c:v>turc</c:v>
                </c:pt>
                <c:pt idx="13">
                  <c:v>luxembourgeois</c:v>
                </c:pt>
                <c:pt idx="14">
                  <c:v>portugais</c:v>
                </c:pt>
                <c:pt idx="15">
                  <c:v>autre</c:v>
                </c:pt>
              </c:strCache>
            </c:strRef>
          </c:cat>
          <c:val>
            <c:numRef>
              <c:f>Feuil1!$B$1:$B$16</c:f>
              <c:numCache>
                <c:formatCode>General</c:formatCode>
                <c:ptCount val="16"/>
                <c:pt idx="0">
                  <c:v>40</c:v>
                </c:pt>
                <c:pt idx="1">
                  <c:v>23</c:v>
                </c:pt>
                <c:pt idx="2">
                  <c:v>7</c:v>
                </c:pt>
                <c:pt idx="3">
                  <c:v>14</c:v>
                </c:pt>
                <c:pt idx="4">
                  <c:v>5</c:v>
                </c:pt>
                <c:pt idx="5">
                  <c:v>16</c:v>
                </c:pt>
                <c:pt idx="6">
                  <c:v>52</c:v>
                </c:pt>
                <c:pt idx="7">
                  <c:v>3</c:v>
                </c:pt>
                <c:pt idx="8">
                  <c:v>16</c:v>
                </c:pt>
                <c:pt idx="9">
                  <c:v>10</c:v>
                </c:pt>
                <c:pt idx="10">
                  <c:v>9</c:v>
                </c:pt>
                <c:pt idx="11">
                  <c:v>3</c:v>
                </c:pt>
                <c:pt idx="12">
                  <c:v>7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74B-48D8-8A69-85261ED9A79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Feuil4!$B$27</c:f>
              <c:strCache>
                <c:ptCount val="1"/>
                <c:pt idx="0">
                  <c:v>ETUDIANTS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Feuil4!$A$28:$A$35</c:f>
              <c:strCache>
                <c:ptCount val="8"/>
                <c:pt idx="0">
                  <c:v> Mobiliser mes connaissances pour élaborer/comprendre le contenu d’une prise de parole</c:v>
                </c:pt>
                <c:pt idx="1">
                  <c:v>  Structurer ma prise de parole ou dégager la structure d’un discours oral</c:v>
                </c:pt>
                <c:pt idx="2">
                  <c:v>questionner ma façon d’écouter ou de parler et adapter</c:v>
                </c:pt>
                <c:pt idx="3">
                  <c:v> Interpréter ou produire des informations implicites (sous-entendues)</c:v>
                </c:pt>
                <c:pt idx="4">
                  <c:v>  Utiliser ou comprendre un vocabulaire adéquat</c:v>
                </c:pt>
                <c:pt idx="5">
                  <c:v> Trouver l’information pertinente dans un discours oral</c:v>
                </c:pt>
                <c:pt idx="6">
                  <c:v>  Adopter un langage paraverbal adéquat lors de ma prise de parole</c:v>
                </c:pt>
                <c:pt idx="7">
                  <c:v>  Maitriser les règles de politesse dans les tours de parole</c:v>
                </c:pt>
              </c:strCache>
            </c:strRef>
          </c:cat>
          <c:val>
            <c:numRef>
              <c:f>Feuil4!$B$28:$B$35</c:f>
              <c:numCache>
                <c:formatCode>0.00</c:formatCode>
                <c:ptCount val="8"/>
                <c:pt idx="0">
                  <c:v>4.2750000000000004</c:v>
                </c:pt>
                <c:pt idx="1">
                  <c:v>4.0289999999999999</c:v>
                </c:pt>
                <c:pt idx="2">
                  <c:v>4.3929999999999998</c:v>
                </c:pt>
                <c:pt idx="3">
                  <c:v>4.1470000000000002</c:v>
                </c:pt>
                <c:pt idx="4">
                  <c:v>4.5129999999999999</c:v>
                </c:pt>
                <c:pt idx="5">
                  <c:v>4.4379999999999997</c:v>
                </c:pt>
                <c:pt idx="6">
                  <c:v>4.2629999999999999</c:v>
                </c:pt>
                <c:pt idx="7">
                  <c:v>4.9160000000000004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0-4E55-BD94-02FE8F80DA6F}"/>
            </c:ext>
          </c:extLst>
        </c:ser>
        <c:ser>
          <c:idx val="1"/>
          <c:order val="1"/>
          <c:tx>
            <c:strRef>
              <c:f>Feuil4!$C$27</c:f>
              <c:strCache>
                <c:ptCount val="1"/>
                <c:pt idx="0">
                  <c:v>ENSEIGNANTS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Feuil4!$A$28:$A$35</c:f>
              <c:strCache>
                <c:ptCount val="8"/>
                <c:pt idx="0">
                  <c:v> Mobiliser mes connaissances pour élaborer/comprendre le contenu d’une prise de parole</c:v>
                </c:pt>
                <c:pt idx="1">
                  <c:v>  Structurer ma prise de parole ou dégager la structure d’un discours oral</c:v>
                </c:pt>
                <c:pt idx="2">
                  <c:v>questionner ma façon d’écouter ou de parler et adapter</c:v>
                </c:pt>
                <c:pt idx="3">
                  <c:v> Interpréter ou produire des informations implicites (sous-entendues)</c:v>
                </c:pt>
                <c:pt idx="4">
                  <c:v>  Utiliser ou comprendre un vocabulaire adéquat</c:v>
                </c:pt>
                <c:pt idx="5">
                  <c:v> Trouver l’information pertinente dans un discours oral</c:v>
                </c:pt>
                <c:pt idx="6">
                  <c:v>  Adopter un langage paraverbal adéquat lors de ma prise de parole</c:v>
                </c:pt>
                <c:pt idx="7">
                  <c:v>  Maitriser les règles de politesse dans les tours de parole</c:v>
                </c:pt>
              </c:strCache>
            </c:strRef>
          </c:cat>
          <c:val>
            <c:numRef>
              <c:f>Feuil4!$C$28:$C$35</c:f>
              <c:numCache>
                <c:formatCode>General</c:formatCode>
                <c:ptCount val="8"/>
                <c:pt idx="0">
                  <c:v>3.58</c:v>
                </c:pt>
                <c:pt idx="1">
                  <c:v>3.32</c:v>
                </c:pt>
                <c:pt idx="2">
                  <c:v>3.08</c:v>
                </c:pt>
                <c:pt idx="3">
                  <c:v>2.94</c:v>
                </c:pt>
                <c:pt idx="4">
                  <c:v>3.32</c:v>
                </c:pt>
                <c:pt idx="5">
                  <c:v>3.52</c:v>
                </c:pt>
                <c:pt idx="6">
                  <c:v>3.66</c:v>
                </c:pt>
                <c:pt idx="7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80-4E55-BD94-02FE8F80DA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41187967"/>
        <c:axId val="1941184639"/>
      </c:barChart>
      <c:catAx>
        <c:axId val="1941187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41184639"/>
        <c:crosses val="autoZero"/>
        <c:auto val="1"/>
        <c:lblAlgn val="ctr"/>
        <c:lblOffset val="100"/>
        <c:noMultiLvlLbl val="0"/>
      </c:catAx>
      <c:valAx>
        <c:axId val="194118463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41187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/>
      </a:pPr>
      <a:endParaRPr lang="fr-F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Feuil7!$A$1:$A$17</c:f>
              <c:strCache>
                <c:ptCount val="17"/>
                <c:pt idx="0">
                  <c:v>Je crois que les autres étudiant.es pensent que j’écoute bien</c:v>
                </c:pt>
                <c:pt idx="1">
                  <c:v>Je me sens progresser au niveau de l’écoute depuis mon entrée à la haute école</c:v>
                </c:pt>
                <c:pt idx="2">
                  <c:v>Je crois que mes proches pensent que j’écoute bien</c:v>
                </c:pt>
                <c:pt idx="3">
                  <c:v>J’écoute mieux que les autres étudiant.es de la classe</c:v>
                </c:pt>
                <c:pt idx="4">
                  <c:v>Je crois que mes professeurs pensent que j’écoute bien</c:v>
                </c:pt>
                <c:pt idx="5">
                  <c:v>Je pense que j’écoute bien</c:v>
                </c:pt>
                <c:pt idx="6">
                  <c:v>Je crois que les autres étudiant.es pensent que je parle bien</c:v>
                </c:pt>
                <c:pt idx="7">
                  <c:v>Je me sens progresser en oral depuis mon entrée à la haute école</c:v>
                </c:pt>
                <c:pt idx="8">
                  <c:v>Je parle plus souvent que les autres étudiant.es</c:v>
                </c:pt>
                <c:pt idx="9">
                  <c:v>Je parle de mieux en mieux</c:v>
                </c:pt>
                <c:pt idx="10">
                  <c:v>Je crois que mes proches pensent que je parle bien</c:v>
                </c:pt>
                <c:pt idx="11">
                  <c:v>Je parle mieux que les autres étudiant.es de la classe</c:v>
                </c:pt>
                <c:pt idx="12">
                  <c:v>Je crois que mes professeur.es pensent que je parle bien</c:v>
                </c:pt>
                <c:pt idx="13">
                  <c:v>Je pense que je parle bien</c:v>
                </c:pt>
                <c:pt idx="14">
                  <c:v>Je pense que la HE me prépare bien à com. oral. pour réussir mes études</c:v>
                </c:pt>
                <c:pt idx="15">
                  <c:v>Je pense que la HE me prépare bien à com. oral. dans le cadre de ma future profession</c:v>
                </c:pt>
                <c:pt idx="16">
                  <c:v>Je pense que la HE me prépare bien à interagir dans le débat public et citoyen</c:v>
                </c:pt>
              </c:strCache>
            </c:strRef>
          </c:cat>
          <c:val>
            <c:numRef>
              <c:f>Feuil7!$B$1:$B$17</c:f>
              <c:numCache>
                <c:formatCode>General</c:formatCode>
                <c:ptCount val="17"/>
                <c:pt idx="0">
                  <c:v>4.57</c:v>
                </c:pt>
                <c:pt idx="1">
                  <c:v>4.22</c:v>
                </c:pt>
                <c:pt idx="2">
                  <c:v>4.8</c:v>
                </c:pt>
                <c:pt idx="3">
                  <c:v>3.58</c:v>
                </c:pt>
                <c:pt idx="4">
                  <c:v>4.29</c:v>
                </c:pt>
                <c:pt idx="5">
                  <c:v>4.6500000000000004</c:v>
                </c:pt>
                <c:pt idx="6">
                  <c:v>4.1399999999999997</c:v>
                </c:pt>
                <c:pt idx="7">
                  <c:v>4.01</c:v>
                </c:pt>
                <c:pt idx="8">
                  <c:v>3.25</c:v>
                </c:pt>
                <c:pt idx="9">
                  <c:v>3.97</c:v>
                </c:pt>
                <c:pt idx="10">
                  <c:v>4.54</c:v>
                </c:pt>
                <c:pt idx="11">
                  <c:v>3.21</c:v>
                </c:pt>
                <c:pt idx="12">
                  <c:v>3.96</c:v>
                </c:pt>
                <c:pt idx="13">
                  <c:v>4.29</c:v>
                </c:pt>
                <c:pt idx="14">
                  <c:v>4.0199999999999996</c:v>
                </c:pt>
                <c:pt idx="15">
                  <c:v>4.21</c:v>
                </c:pt>
                <c:pt idx="16">
                  <c:v>3.41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D-480A-9C47-2830451E2C2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02238127"/>
        <c:axId val="1902236879"/>
      </c:barChart>
      <c:catAx>
        <c:axId val="1902238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02236879"/>
        <c:crosses val="autoZero"/>
        <c:auto val="1"/>
        <c:lblAlgn val="ctr"/>
        <c:lblOffset val="100"/>
        <c:noMultiLvlLbl val="0"/>
      </c:catAx>
      <c:valAx>
        <c:axId val="190223687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02238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Feuil8!$A$1:$A$24</c:f>
              <c:strCache>
                <c:ptCount val="24"/>
                <c:pt idx="0">
                  <c:v>On écoute et on commente l'actualité</c:v>
                </c:pt>
                <c:pt idx="1">
                  <c:v>On écoute une diversité de supports et selon des modalités différentes</c:v>
                </c:pt>
                <c:pt idx="2">
                  <c:v>On parle peu</c:v>
                </c:pt>
                <c:pt idx="3">
                  <c:v>Quand on partage un moment ensemble (match de foot, série télé, fête, etc.), on commente peu ce qu'on vient de vivre</c:v>
                </c:pt>
                <c:pt idx="4">
                  <c:v>On se laisse des messages vocaux</c:v>
                </c:pt>
                <c:pt idx="5">
                  <c:v>On utilise la parole pour réduire les tensions</c:v>
                </c:pt>
                <c:pt idx="6">
                  <c:v>On prononce des discours aux grandes occasions</c:v>
                </c:pt>
                <c:pt idx="7">
                  <c:v>On parodie des chansons, des extraits de films, des citations, on en invente</c:v>
                </c:pt>
                <c:pt idx="8">
                  <c:v>On écoute/regarde des vidéos sur les réseaux sociaux</c:v>
                </c:pt>
                <c:pt idx="9">
                  <c:v>On publie des vidéos sur les réseaux sociaux</c:v>
                </c:pt>
                <c:pt idx="10">
                  <c:v>On s’entraide et on s’entraine quand quelqu’un doit prendre la parole dans un moment important</c:v>
                </c:pt>
                <c:pt idx="11">
                  <c:v>On n’aime pas parler</c:v>
                </c:pt>
                <c:pt idx="12">
                  <c:v>Quand on parle, on est vite interrompu.e par quelqu’un d’autre</c:v>
                </c:pt>
                <c:pt idx="13">
                  <c:v>Dans les discussions, ce sont souvent les hommes qui parlent le plus</c:v>
                </c:pt>
                <c:pt idx="14">
                  <c:v>Dans les discussions, ce sont souvent les personnes plus âgées qui parlent le plus</c:v>
                </c:pt>
                <c:pt idx="15">
                  <c:v>Lors des discussions, on s’écoute</c:v>
                </c:pt>
                <c:pt idx="16">
                  <c:v>On parle surtout des choses pratiques</c:v>
                </c:pt>
                <c:pt idx="17">
                  <c:v>On parle souvent de nos projets</c:v>
                </c:pt>
                <c:pt idx="18">
                  <c:v>On discute de nos journées, de ce qui nous arrive</c:v>
                </c:pt>
                <c:pt idx="19">
                  <c:v>On discute de sujets généraux de société, de ce que nous pensons</c:v>
                </c:pt>
                <c:pt idx="20">
                  <c:v>On a des difficultés à se parler, à se comprendre, on se dispute</c:v>
                </c:pt>
                <c:pt idx="21">
                  <c:v>Les enfants peuvent parler quand ils veulent</c:v>
                </c:pt>
                <c:pt idx="22">
                  <c:v>Quand on se dispute, le niveau sonore augmente vite (on crie)</c:v>
                </c:pt>
                <c:pt idx="23">
                  <c:v>On parle facilement, on rit ensemble</c:v>
                </c:pt>
              </c:strCache>
            </c:strRef>
          </c:cat>
          <c:val>
            <c:numRef>
              <c:f>Feuil8!$B$1:$B$24</c:f>
              <c:numCache>
                <c:formatCode>General</c:formatCode>
                <c:ptCount val="24"/>
                <c:pt idx="0">
                  <c:v>4.2</c:v>
                </c:pt>
                <c:pt idx="1">
                  <c:v>4.38</c:v>
                </c:pt>
                <c:pt idx="2">
                  <c:v>2.23</c:v>
                </c:pt>
                <c:pt idx="3">
                  <c:v>3.44</c:v>
                </c:pt>
                <c:pt idx="4">
                  <c:v>3.48</c:v>
                </c:pt>
                <c:pt idx="5">
                  <c:v>4.04</c:v>
                </c:pt>
                <c:pt idx="6">
                  <c:v>2.83</c:v>
                </c:pt>
                <c:pt idx="7">
                  <c:v>2.99</c:v>
                </c:pt>
                <c:pt idx="8">
                  <c:v>4.43</c:v>
                </c:pt>
                <c:pt idx="9">
                  <c:v>2.33</c:v>
                </c:pt>
                <c:pt idx="10">
                  <c:v>3.89</c:v>
                </c:pt>
                <c:pt idx="11">
                  <c:v>2.2000000000000002</c:v>
                </c:pt>
                <c:pt idx="12">
                  <c:v>3.3</c:v>
                </c:pt>
                <c:pt idx="13">
                  <c:v>2.11</c:v>
                </c:pt>
                <c:pt idx="14">
                  <c:v>2.88</c:v>
                </c:pt>
                <c:pt idx="15">
                  <c:v>4.37</c:v>
                </c:pt>
                <c:pt idx="16">
                  <c:v>3.48</c:v>
                </c:pt>
                <c:pt idx="17">
                  <c:v>4.09</c:v>
                </c:pt>
                <c:pt idx="18">
                  <c:v>4.6900000000000004</c:v>
                </c:pt>
                <c:pt idx="19">
                  <c:v>4.28</c:v>
                </c:pt>
                <c:pt idx="20">
                  <c:v>2.83</c:v>
                </c:pt>
                <c:pt idx="21">
                  <c:v>4.54</c:v>
                </c:pt>
                <c:pt idx="22">
                  <c:v>4.1399999999999997</c:v>
                </c:pt>
                <c:pt idx="23">
                  <c:v>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D-4DD1-89CF-AE835B46B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5911567"/>
        <c:axId val="2045917391"/>
      </c:barChart>
      <c:catAx>
        <c:axId val="2045911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5917391"/>
        <c:crosses val="autoZero"/>
        <c:auto val="1"/>
        <c:lblAlgn val="ctr"/>
        <c:lblOffset val="100"/>
        <c:noMultiLvlLbl val="0"/>
      </c:catAx>
      <c:valAx>
        <c:axId val="2045917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5911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Feuil9!$A$1:$A$17</c:f>
              <c:strCache>
                <c:ptCount val="17"/>
                <c:pt idx="0">
                  <c:v>J’aime parler</c:v>
                </c:pt>
                <c:pt idx="1">
                  <c:v>J’aime écouter</c:v>
                </c:pt>
                <c:pt idx="2">
                  <c:v>Je me sens à l’aise quand je parle à un large public</c:v>
                </c:pt>
                <c:pt idx="3">
                  <c:v>Je me sens à l'aise lorsque je parle en petit groupe</c:v>
                </c:pt>
                <c:pt idx="4">
                  <c:v>Quand je parle en public, je ne sais pas quoi faire de mon corps</c:v>
                </c:pt>
                <c:pt idx="5">
                  <c:v>Quand je parle en public, je ne sais pas où /qui regarder</c:v>
                </c:pt>
                <c:pt idx="6">
                  <c:v>Je pense que parler ne s’apprend pas à l’école ou à la HE</c:v>
                </c:pt>
                <c:pt idx="7">
                  <c:v>Je pense qu’écouter ne s’apprend pas à l’école ou à la HE</c:v>
                </c:pt>
                <c:pt idx="8">
                  <c:v>J’ai appris à évaluer ma prise de parole</c:v>
                </c:pt>
                <c:pt idx="9">
                  <c:v>J’ai appris à réguler ma prise de parole</c:v>
                </c:pt>
                <c:pt idx="10">
                  <c:v>Je me sens à l’aise en toute circonstance quand je parle</c:v>
                </c:pt>
                <c:pt idx="11">
                  <c:v>J’ai l’impression que le contenu de mon message oral est inadéquat</c:v>
                </c:pt>
                <c:pt idx="12">
                  <c:v>J’ai l’impression que mon langage paraverbal est inadéquat</c:v>
                </c:pt>
                <c:pt idx="13">
                  <c:v>J’ai l’impression que mon langage non verbal est inadéquat</c:v>
                </c:pt>
                <c:pt idx="14">
                  <c:v>Les enfants devraient  prendre davantage la parole en primaire</c:v>
                </c:pt>
                <c:pt idx="15">
                  <c:v>En secondaire, je devais faire des exposés oraux, des débats</c:v>
                </c:pt>
                <c:pt idx="16">
                  <c:v>En secondaire on aurait dû m'obliger à prendre la parole plus souvent</c:v>
                </c:pt>
              </c:strCache>
            </c:strRef>
          </c:cat>
          <c:val>
            <c:numRef>
              <c:f>Feuil9!$B$1:$B$17</c:f>
              <c:numCache>
                <c:formatCode>General</c:formatCode>
                <c:ptCount val="17"/>
                <c:pt idx="0">
                  <c:v>4.5</c:v>
                </c:pt>
                <c:pt idx="1">
                  <c:v>5.07</c:v>
                </c:pt>
                <c:pt idx="2">
                  <c:v>2.95</c:v>
                </c:pt>
                <c:pt idx="3">
                  <c:v>4.6900000000000004</c:v>
                </c:pt>
                <c:pt idx="4">
                  <c:v>3.89</c:v>
                </c:pt>
                <c:pt idx="5">
                  <c:v>3.76</c:v>
                </c:pt>
                <c:pt idx="6">
                  <c:v>3.48</c:v>
                </c:pt>
                <c:pt idx="7">
                  <c:v>3.33</c:v>
                </c:pt>
                <c:pt idx="8">
                  <c:v>3.91</c:v>
                </c:pt>
                <c:pt idx="9">
                  <c:v>3.91</c:v>
                </c:pt>
                <c:pt idx="10">
                  <c:v>3.22</c:v>
                </c:pt>
                <c:pt idx="11">
                  <c:v>3.53</c:v>
                </c:pt>
                <c:pt idx="12">
                  <c:v>3.51</c:v>
                </c:pt>
                <c:pt idx="13">
                  <c:v>3.32</c:v>
                </c:pt>
                <c:pt idx="14">
                  <c:v>4.2699999999999996</c:v>
                </c:pt>
                <c:pt idx="15">
                  <c:v>4.38</c:v>
                </c:pt>
                <c:pt idx="16">
                  <c:v>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6-4825-84A5-EDF470736D2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45918223"/>
        <c:axId val="2045909487"/>
      </c:barChart>
      <c:catAx>
        <c:axId val="2045918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5909487"/>
        <c:crosses val="autoZero"/>
        <c:auto val="1"/>
        <c:lblAlgn val="ctr"/>
        <c:lblOffset val="100"/>
        <c:noMultiLvlLbl val="0"/>
      </c:catAx>
      <c:valAx>
        <c:axId val="204590948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5918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Feuil9!$A$18:$A$32</c:f>
              <c:strCache>
                <c:ptCount val="15"/>
                <c:pt idx="0">
                  <c:v>Les étudiants des HE devraient suivre au moins deux cours de MLO (en B1 et B2)</c:v>
                </c:pt>
                <c:pt idx="1">
                  <c:v>Je ne choisirai jamais de suivre de mon plein gré à la HE un cours de MLO</c:v>
                </c:pt>
                <c:pt idx="2">
                  <c:v>Parler est une compétence essentielle que je dois mieux maîtriser</c:v>
                </c:pt>
                <c:pt idx="3">
                  <c:v>Mon objectif dans mes cours de MLO serait d'obtenir une bonne note</c:v>
                </c:pt>
                <c:pt idx="4">
                  <c:v>Mon objectif dans mes cours de MLO serait d'améliorer mes compétences orales</c:v>
                </c:pt>
                <c:pt idx="5">
                  <c:v>[Je n'aime pas que ma prise de parole soit évaluée</c:v>
                </c:pt>
                <c:pt idx="6">
                  <c:v>Si j’ai le choix entre écrit ou oral, je préfère l’échange oral</c:v>
                </c:pt>
                <c:pt idx="7">
                  <c:v>Les activités de prise de parole dans les cours me stressent</c:v>
                </c:pt>
                <c:pt idx="8">
                  <c:v>Je n'aime pas que d'autres étudiant.e.s m’écoutent </c:v>
                </c:pt>
                <c:pt idx="9">
                  <c:v>Je m’attends à prendre souvent la parole dans mon futur métier</c:v>
                </c:pt>
                <c:pt idx="10">
                  <c:v>Si je dois prendre la parole, j’ai besoin de me préparer</c:v>
                </c:pt>
                <c:pt idx="11">
                  <c:v>Je préfère un examen oral à un examen écrit</c:v>
                </c:pt>
                <c:pt idx="12">
                  <c:v>Les exigences orales sont très différentes à la HE et à l’université</c:v>
                </c:pt>
                <c:pt idx="13">
                  <c:v>Les exigences orales sont très différentes à la HE et dans le secondaire</c:v>
                </c:pt>
                <c:pt idx="14">
                  <c:v>Les exigences orales sont très différentes à la HE  et dans ma future profession</c:v>
                </c:pt>
              </c:strCache>
            </c:strRef>
          </c:cat>
          <c:val>
            <c:numRef>
              <c:f>Feuil9!$B$18:$B$32</c:f>
              <c:numCache>
                <c:formatCode>General</c:formatCode>
                <c:ptCount val="15"/>
                <c:pt idx="0">
                  <c:v>4.05</c:v>
                </c:pt>
                <c:pt idx="1">
                  <c:v>3.28</c:v>
                </c:pt>
                <c:pt idx="2">
                  <c:v>4.74</c:v>
                </c:pt>
                <c:pt idx="3">
                  <c:v>4.0599999999999996</c:v>
                </c:pt>
                <c:pt idx="4">
                  <c:v>4.88</c:v>
                </c:pt>
                <c:pt idx="5">
                  <c:v>3.99</c:v>
                </c:pt>
                <c:pt idx="6">
                  <c:v>3.58</c:v>
                </c:pt>
                <c:pt idx="7">
                  <c:v>4.04</c:v>
                </c:pt>
                <c:pt idx="8">
                  <c:v>3.71</c:v>
                </c:pt>
                <c:pt idx="9">
                  <c:v>4.8899999999999997</c:v>
                </c:pt>
                <c:pt idx="10">
                  <c:v>4.5999999999999996</c:v>
                </c:pt>
                <c:pt idx="11">
                  <c:v>2.89</c:v>
                </c:pt>
                <c:pt idx="12">
                  <c:v>3.97</c:v>
                </c:pt>
                <c:pt idx="13">
                  <c:v>4.3600000000000003</c:v>
                </c:pt>
                <c:pt idx="14">
                  <c:v>3.98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B-4BDB-B47D-3302E6B33D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5142575"/>
        <c:axId val="515142991"/>
      </c:barChart>
      <c:catAx>
        <c:axId val="515142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5142991"/>
        <c:crosses val="autoZero"/>
        <c:auto val="1"/>
        <c:lblAlgn val="ctr"/>
        <c:lblOffset val="100"/>
        <c:noMultiLvlLbl val="0"/>
      </c:catAx>
      <c:valAx>
        <c:axId val="5151429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514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Feuil13!$A$1:$A$14</c:f>
              <c:strCache>
                <c:ptCount val="14"/>
                <c:pt idx="0">
                  <c:v>Les exigences de la HE sur le plan de la C.O. sont différentes de celles du secondaire</c:v>
                </c:pt>
                <c:pt idx="1">
                  <c:v>Les exigences de la HE sur le plan de la C.O. sont différentes de celles de l’université</c:v>
                </c:pt>
                <c:pt idx="2">
                  <c:v>Les exigences de la HE sur le plan de la C.O. sont différentes de celles du monde professionnel</c:v>
                </c:pt>
                <c:pt idx="3">
                  <c:v>Les étudiant.es progressent sur le plan de la C.O. depuis leur entrée à la HE</c:v>
                </c:pt>
                <c:pt idx="4">
                  <c:v>Les étudiant.es pourront aisément s’exprimer et écouter dans leur future profession</c:v>
                </c:pt>
                <c:pt idx="5">
                  <c:v>L’oral se travaille dans tous les cours</c:v>
                </c:pt>
                <c:pt idx="6">
                  <c:v>Je connais les genres que mes étudiant.es seront amené.es à utiliser dans leur profession</c:v>
                </c:pt>
                <c:pt idx="7">
                  <c:v>Les étudiant.es sont davantage compétent.es à l’oral qu’à l’écrit</c:v>
                </c:pt>
                <c:pt idx="8">
                  <c:v>L’oral ne s’enseigne pas à la HE</c:v>
                </c:pt>
                <c:pt idx="9">
                  <c:v>À la HE, l’oral est souvent mobilisé, mais jamais véritablement enseigné</c:v>
                </c:pt>
                <c:pt idx="10">
                  <c:v>L’oral est complexe à évaluer</c:v>
                </c:pt>
                <c:pt idx="11">
                  <c:v>Certaines personnes sont naturellement à l’aise dans les prises de parole</c:v>
                </c:pt>
                <c:pt idx="12">
                  <c:v>L’oral est pratiqué tout le temps à la HE</c:v>
                </c:pt>
                <c:pt idx="13">
                  <c:v>L’oral est complexe à enseigner</c:v>
                </c:pt>
              </c:strCache>
            </c:strRef>
          </c:cat>
          <c:val>
            <c:numRef>
              <c:f>Feuil13!$B$1:$B$14</c:f>
              <c:numCache>
                <c:formatCode>General</c:formatCode>
                <c:ptCount val="14"/>
                <c:pt idx="0">
                  <c:v>4.4000000000000004</c:v>
                </c:pt>
                <c:pt idx="1">
                  <c:v>3.86</c:v>
                </c:pt>
                <c:pt idx="2">
                  <c:v>2.72</c:v>
                </c:pt>
                <c:pt idx="3">
                  <c:v>4.5199999999999996</c:v>
                </c:pt>
                <c:pt idx="4">
                  <c:v>4</c:v>
                </c:pt>
                <c:pt idx="5">
                  <c:v>4.7</c:v>
                </c:pt>
                <c:pt idx="6">
                  <c:v>4.26</c:v>
                </c:pt>
                <c:pt idx="7">
                  <c:v>4.0199999999999996</c:v>
                </c:pt>
                <c:pt idx="8">
                  <c:v>2.1</c:v>
                </c:pt>
                <c:pt idx="9">
                  <c:v>3.46</c:v>
                </c:pt>
                <c:pt idx="10">
                  <c:v>4</c:v>
                </c:pt>
                <c:pt idx="11">
                  <c:v>4.9800000000000004</c:v>
                </c:pt>
                <c:pt idx="12">
                  <c:v>4.9400000000000004</c:v>
                </c:pt>
                <c:pt idx="13">
                  <c:v>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8-41DA-BE03-F428A13881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5266847"/>
        <c:axId val="125265599"/>
      </c:barChart>
      <c:catAx>
        <c:axId val="12526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265599"/>
        <c:crosses val="autoZero"/>
        <c:auto val="1"/>
        <c:lblAlgn val="ctr"/>
        <c:lblOffset val="100"/>
        <c:noMultiLvlLbl val="0"/>
      </c:catAx>
      <c:valAx>
        <c:axId val="1252655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26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60260131886611"/>
          <c:y val="1.3954053075577679E-2"/>
          <c:w val="0.76435322110119386"/>
          <c:h val="0.9488351387228818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Feuil2!$A$1:$A$21</c:f>
              <c:strCache>
                <c:ptCount val="21"/>
                <c:pt idx="0">
                  <c:v>Arts appliqués</c:v>
                </c:pt>
                <c:pt idx="1">
                  <c:v>Assistant.e de direction</c:v>
                </c:pt>
                <c:pt idx="2">
                  <c:v>Autre</c:v>
                </c:pt>
                <c:pt idx="3">
                  <c:v>Bac psychologie</c:v>
                </c:pt>
                <c:pt idx="4">
                  <c:v>Bachelier technique</c:v>
                </c:pt>
                <c:pt idx="5">
                  <c:v>Commerce et développement</c:v>
                </c:pt>
                <c:pt idx="6">
                  <c:v>Commerce international</c:v>
                </c:pt>
                <c:pt idx="7">
                  <c:v>Comptabilité</c:v>
                </c:pt>
                <c:pt idx="8">
                  <c:v>Droit</c:v>
                </c:pt>
                <c:pt idx="9">
                  <c:v>Éducateur.trice spécialisé.e</c:v>
                </c:pt>
                <c:pt idx="10">
                  <c:v>Electronique médicale</c:v>
                </c:pt>
                <c:pt idx="11">
                  <c:v>Enseignement secondaire</c:v>
                </c:pt>
                <c:pt idx="12">
                  <c:v>Gestion d’entreprise</c:v>
                </c:pt>
                <c:pt idx="13">
                  <c:v>Gestion des ressources humaines</c:v>
                </c:pt>
                <c:pt idx="14">
                  <c:v>Infirmier.ière</c:v>
                </c:pt>
                <c:pt idx="15">
                  <c:v>Instituteur.trice préscolaire</c:v>
                </c:pt>
                <c:pt idx="16">
                  <c:v>Instituteur.trice primaire</c:v>
                </c:pt>
                <c:pt idx="17">
                  <c:v>International Business</c:v>
                </c:pt>
                <c:pt idx="18">
                  <c:v>Logopédie</c:v>
                </c:pt>
                <c:pt idx="19">
                  <c:v>Marketing</c:v>
                </c:pt>
                <c:pt idx="20">
                  <c:v>Tourisme</c:v>
                </c:pt>
              </c:strCache>
            </c:strRef>
          </c:cat>
          <c:val>
            <c:numRef>
              <c:f>Feuil2!$B$1:$B$21</c:f>
              <c:numCache>
                <c:formatCode>General</c:formatCode>
                <c:ptCount val="21"/>
                <c:pt idx="0">
                  <c:v>33</c:v>
                </c:pt>
                <c:pt idx="1">
                  <c:v>11</c:v>
                </c:pt>
                <c:pt idx="2">
                  <c:v>47</c:v>
                </c:pt>
                <c:pt idx="3">
                  <c:v>102</c:v>
                </c:pt>
                <c:pt idx="4">
                  <c:v>18</c:v>
                </c:pt>
                <c:pt idx="5">
                  <c:v>21</c:v>
                </c:pt>
                <c:pt idx="6">
                  <c:v>8</c:v>
                </c:pt>
                <c:pt idx="7">
                  <c:v>107</c:v>
                </c:pt>
                <c:pt idx="8">
                  <c:v>18</c:v>
                </c:pt>
                <c:pt idx="9">
                  <c:v>16</c:v>
                </c:pt>
                <c:pt idx="10">
                  <c:v>11</c:v>
                </c:pt>
                <c:pt idx="11">
                  <c:v>24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40</c:v>
                </c:pt>
                <c:pt idx="16">
                  <c:v>106</c:v>
                </c:pt>
                <c:pt idx="17">
                  <c:v>7</c:v>
                </c:pt>
                <c:pt idx="18">
                  <c:v>121</c:v>
                </c:pt>
                <c:pt idx="19">
                  <c:v>7</c:v>
                </c:pt>
                <c:pt idx="2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55-4722-8743-F0A331AB04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5196959"/>
        <c:axId val="125191551"/>
      </c:barChart>
      <c:catAx>
        <c:axId val="125196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191551"/>
        <c:crosses val="autoZero"/>
        <c:auto val="1"/>
        <c:lblAlgn val="ctr"/>
        <c:lblOffset val="100"/>
        <c:noMultiLvlLbl val="0"/>
      </c:catAx>
      <c:valAx>
        <c:axId val="1251915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5196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BABC"/>
                </a:solidFill>
                <a:latin typeface="+mn-lt"/>
                <a:ea typeface="+mn-ea"/>
                <a:cs typeface="+mn-cs"/>
              </a:defRPr>
            </a:pPr>
            <a:r>
              <a:rPr lang="fr-BE">
                <a:solidFill>
                  <a:srgbClr val="00BABC"/>
                </a:solidFill>
              </a:rPr>
              <a:t>Écoute en contexte privé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BABC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Feuil6!$B$3</c:f>
              <c:strCache>
                <c:ptCount val="1"/>
                <c:pt idx="0">
                  <c:v>Etudiant.es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Feuil6!$A$4:$A$13</c:f>
              <c:strCache>
                <c:ptCount val="10"/>
                <c:pt idx="0">
                  <c:v>J’écoute des romans audios et/ou je visionne des œuvres de fiction </c:v>
                </c:pt>
                <c:pt idx="1">
                  <c:v>J’écoute de la musique, des poèmes </c:v>
                </c:pt>
                <c:pt idx="2">
                  <c:v>J’assiste à des concerts, à des festivals de musique, etc. </c:v>
                </c:pt>
                <c:pt idx="3">
                  <c:v>J’assiste à des spectacles.</c:v>
                </c:pt>
                <c:pt idx="4">
                  <c:v>J’écoute des documentaires, chroniques, reportages, billets (podcasts, sréseaux sociaux, radio, télévision).</c:v>
                </c:pt>
                <c:pt idx="5">
                  <c:v>J’assiste à des conférences, à des visites guidées et/ou à des congrès </c:v>
                </c:pt>
                <c:pt idx="6">
                  <c:v>J’écoute des critiques ou tout autre discours d’opinion portant sur un sujet/objet culturel  </c:v>
                </c:pt>
                <c:pt idx="7">
                  <c:v>J’écoute les informations à la radio, à la télévision ou en ligne  </c:v>
                </c:pt>
                <c:pt idx="8">
                  <c:v>J’écoute des prises de parole qui expriment des revendications et /ou des prises de parole engagées </c:v>
                </c:pt>
                <c:pt idx="9">
                  <c:v>J’assiste à des AG, à des réunions politiques, à des comités de quartier, à des cercles étudiants, etc. </c:v>
                </c:pt>
              </c:strCache>
            </c:strRef>
          </c:cat>
          <c:val>
            <c:numRef>
              <c:f>Feuil6!$B$4:$B$13</c:f>
              <c:numCache>
                <c:formatCode>General</c:formatCode>
                <c:ptCount val="10"/>
                <c:pt idx="0">
                  <c:v>5.0129999999999999</c:v>
                </c:pt>
                <c:pt idx="1">
                  <c:v>5.1280000000000001</c:v>
                </c:pt>
                <c:pt idx="2">
                  <c:v>3.3679999999999999</c:v>
                </c:pt>
                <c:pt idx="3">
                  <c:v>3.7490000000000001</c:v>
                </c:pt>
                <c:pt idx="4">
                  <c:v>4.2039999999999997</c:v>
                </c:pt>
                <c:pt idx="5">
                  <c:v>2.5110000000000001</c:v>
                </c:pt>
                <c:pt idx="6">
                  <c:v>3.3959999999999999</c:v>
                </c:pt>
                <c:pt idx="7">
                  <c:v>4.1390000000000002</c:v>
                </c:pt>
                <c:pt idx="8">
                  <c:v>3.1619999999999999</c:v>
                </c:pt>
                <c:pt idx="9">
                  <c:v>1.9510000000000001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1-4C45-9BA6-D4E0A2A90A6A}"/>
            </c:ext>
          </c:extLst>
        </c:ser>
        <c:ser>
          <c:idx val="1"/>
          <c:order val="1"/>
          <c:tx>
            <c:strRef>
              <c:f>Feuil6!$C$3</c:f>
              <c:strCache>
                <c:ptCount val="1"/>
                <c:pt idx="0">
                  <c:v>Enseignant.es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Feuil6!$A$4:$A$13</c:f>
              <c:strCache>
                <c:ptCount val="10"/>
                <c:pt idx="0">
                  <c:v>J’écoute des romans audios et/ou je visionne des œuvres de fiction </c:v>
                </c:pt>
                <c:pt idx="1">
                  <c:v>J’écoute de la musique, des poèmes </c:v>
                </c:pt>
                <c:pt idx="2">
                  <c:v>J’assiste à des concerts, à des festivals de musique, etc. </c:v>
                </c:pt>
                <c:pt idx="3">
                  <c:v>J’assiste à des spectacles.</c:v>
                </c:pt>
                <c:pt idx="4">
                  <c:v>J’écoute des documentaires, chroniques, reportages, billets (podcasts, sréseaux sociaux, radio, télévision).</c:v>
                </c:pt>
                <c:pt idx="5">
                  <c:v>J’assiste à des conférences, à des visites guidées et/ou à des congrès </c:v>
                </c:pt>
                <c:pt idx="6">
                  <c:v>J’écoute des critiques ou tout autre discours d’opinion portant sur un sujet/objet culturel  </c:v>
                </c:pt>
                <c:pt idx="7">
                  <c:v>J’écoute les informations à la radio, à la télévision ou en ligne  </c:v>
                </c:pt>
                <c:pt idx="8">
                  <c:v>J’écoute des prises de parole qui expriment des revendications et /ou des prises de parole engagées </c:v>
                </c:pt>
                <c:pt idx="9">
                  <c:v>J’assiste à des AG, à des réunions politiques, à des comités de quartier, à des cercles étudiants, etc. </c:v>
                </c:pt>
              </c:strCache>
            </c:strRef>
          </c:cat>
          <c:val>
            <c:numRef>
              <c:f>Feuil6!$C$4:$C$13</c:f>
              <c:numCache>
                <c:formatCode>General</c:formatCode>
                <c:ptCount val="10"/>
                <c:pt idx="0">
                  <c:v>4.5999999999999996</c:v>
                </c:pt>
                <c:pt idx="1">
                  <c:v>5.08</c:v>
                </c:pt>
                <c:pt idx="2">
                  <c:v>3.06</c:v>
                </c:pt>
                <c:pt idx="3">
                  <c:v>3.36</c:v>
                </c:pt>
                <c:pt idx="4">
                  <c:v>2.54</c:v>
                </c:pt>
                <c:pt idx="5">
                  <c:v>1.96</c:v>
                </c:pt>
                <c:pt idx="6">
                  <c:v>2.2599999999999998</c:v>
                </c:pt>
                <c:pt idx="7">
                  <c:v>2.66</c:v>
                </c:pt>
                <c:pt idx="8">
                  <c:v>2.1800000000000002</c:v>
                </c:pt>
                <c:pt idx="9">
                  <c:v>1.94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1-4C45-9BA6-D4E0A2A90A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76281935"/>
        <c:axId val="2076274447"/>
      </c:barChart>
      <c:catAx>
        <c:axId val="2076281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6274447"/>
        <c:crosses val="autoZero"/>
        <c:auto val="1"/>
        <c:lblAlgn val="ctr"/>
        <c:lblOffset val="100"/>
        <c:noMultiLvlLbl val="0"/>
      </c:catAx>
      <c:valAx>
        <c:axId val="207627444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6281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BABC"/>
                </a:solidFill>
                <a:latin typeface="+mn-lt"/>
                <a:ea typeface="+mn-ea"/>
                <a:cs typeface="+mn-cs"/>
              </a:defRPr>
            </a:pPr>
            <a:r>
              <a:rPr lang="fr-BE">
                <a:solidFill>
                  <a:srgbClr val="00BABC"/>
                </a:solidFill>
              </a:rPr>
              <a:t>Écoute en contexte académique</a:t>
            </a:r>
          </a:p>
        </c:rich>
      </c:tx>
      <c:layout>
        <c:manualLayout>
          <c:xMode val="edge"/>
          <c:yMode val="edge"/>
          <c:x val="0.37007881265255654"/>
          <c:y val="1.3913300055835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BABC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3224017032181411"/>
          <c:y val="0.10394156233657029"/>
          <c:w val="0.54716462184094217"/>
          <c:h val="0.773669688649903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Feuil6!$B$17</c:f>
              <c:strCache>
                <c:ptCount val="1"/>
                <c:pt idx="0">
                  <c:v>Etudiant.es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Feuil6!$A$18:$A$26</c:f>
              <c:strCache>
                <c:ptCount val="9"/>
                <c:pt idx="0">
                  <c:v>J’écoute des enregistrements de cours </c:v>
                </c:pt>
                <c:pt idx="1">
                  <c:v>J’assiste aux réunions du conseil des étudiant.es, de la section... </c:v>
                </c:pt>
                <c:pt idx="2">
                  <c:v>J’écoute des capsules vidéo recommandées par les enseignant.es </c:v>
                </c:pt>
                <c:pt idx="3">
                  <c:v>J’assiste à des conférences recommandées par les enseignant.es </c:v>
                </c:pt>
                <c:pt idx="4">
                  <c:v>En stage, je participe à des réunions ou à des échanges entre professionnel.les </c:v>
                </c:pt>
                <c:pt idx="5">
                  <c:v>J’assiste aux cours </c:v>
                </c:pt>
                <c:pt idx="6">
                  <c:v>7Je participe activement aux cours (je reformule, je synthétise, …)</c:v>
                </c:pt>
                <c:pt idx="7">
                  <c:v>Je participe aux séances d’information</c:v>
                </c:pt>
                <c:pt idx="8">
                  <c:v>Je participe à des travaux de groupes et j’adopte une écoute active </c:v>
                </c:pt>
              </c:strCache>
            </c:strRef>
          </c:cat>
          <c:val>
            <c:numRef>
              <c:f>Feuil6!$B$18:$B$26</c:f>
              <c:numCache>
                <c:formatCode>General</c:formatCode>
                <c:ptCount val="9"/>
                <c:pt idx="0">
                  <c:v>3.4929999999999999</c:v>
                </c:pt>
                <c:pt idx="1">
                  <c:v>2.0209999999999999</c:v>
                </c:pt>
                <c:pt idx="2">
                  <c:v>4.1589999999999998</c:v>
                </c:pt>
                <c:pt idx="3">
                  <c:v>2.9540000000000002</c:v>
                </c:pt>
                <c:pt idx="4">
                  <c:v>4.0880000000000001</c:v>
                </c:pt>
                <c:pt idx="5">
                  <c:v>5.52</c:v>
                </c:pt>
                <c:pt idx="6">
                  <c:v>5.0030000000000001</c:v>
                </c:pt>
                <c:pt idx="7">
                  <c:v>4.6580000000000004</c:v>
                </c:pt>
                <c:pt idx="8">
                  <c:v>5.2110000000000003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1-44C4-8A50-A523F85F81C8}"/>
            </c:ext>
          </c:extLst>
        </c:ser>
        <c:ser>
          <c:idx val="1"/>
          <c:order val="1"/>
          <c:tx>
            <c:strRef>
              <c:f>Feuil6!$C$17</c:f>
              <c:strCache>
                <c:ptCount val="1"/>
                <c:pt idx="0">
                  <c:v>Enseignant.es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Feuil6!$A$18:$A$26</c:f>
              <c:strCache>
                <c:ptCount val="9"/>
                <c:pt idx="0">
                  <c:v>J’écoute des enregistrements de cours </c:v>
                </c:pt>
                <c:pt idx="1">
                  <c:v>J’assiste aux réunions du conseil des étudiant.es, de la section... </c:v>
                </c:pt>
                <c:pt idx="2">
                  <c:v>J’écoute des capsules vidéo recommandées par les enseignant.es </c:v>
                </c:pt>
                <c:pt idx="3">
                  <c:v>J’assiste à des conférences recommandées par les enseignant.es </c:v>
                </c:pt>
                <c:pt idx="4">
                  <c:v>En stage, je participe à des réunions ou à des échanges entre professionnel.les </c:v>
                </c:pt>
                <c:pt idx="5">
                  <c:v>J’assiste aux cours </c:v>
                </c:pt>
                <c:pt idx="6">
                  <c:v>7Je participe activement aux cours (je reformule, je synthétise, …)</c:v>
                </c:pt>
                <c:pt idx="7">
                  <c:v>Je participe aux séances d’information</c:v>
                </c:pt>
                <c:pt idx="8">
                  <c:v>Je participe à des travaux de groupes et j’adopte une écoute active </c:v>
                </c:pt>
              </c:strCache>
            </c:strRef>
          </c:cat>
          <c:val>
            <c:numRef>
              <c:f>Feuil6!$C$18:$C$26</c:f>
              <c:numCache>
                <c:formatCode>General</c:formatCode>
                <c:ptCount val="9"/>
                <c:pt idx="0">
                  <c:v>2.68</c:v>
                </c:pt>
                <c:pt idx="1">
                  <c:v>2.2999999999999998</c:v>
                </c:pt>
                <c:pt idx="2">
                  <c:v>2.82</c:v>
                </c:pt>
                <c:pt idx="3">
                  <c:v>2.34</c:v>
                </c:pt>
                <c:pt idx="4">
                  <c:v>3.5</c:v>
                </c:pt>
                <c:pt idx="5">
                  <c:v>4.32</c:v>
                </c:pt>
                <c:pt idx="6">
                  <c:v>3.4</c:v>
                </c:pt>
                <c:pt idx="7">
                  <c:v>3.76</c:v>
                </c:pt>
                <c:pt idx="8">
                  <c:v>3.62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11-44C4-8A50-A523F85F81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85085823"/>
        <c:axId val="1885086239"/>
      </c:barChart>
      <c:catAx>
        <c:axId val="1885085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5086239"/>
        <c:crosses val="autoZero"/>
        <c:auto val="1"/>
        <c:lblAlgn val="ctr"/>
        <c:lblOffset val="100"/>
        <c:noMultiLvlLbl val="0"/>
      </c:catAx>
      <c:valAx>
        <c:axId val="188508623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50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>
                <a:solidFill>
                  <a:srgbClr val="00BABC"/>
                </a:solidFill>
              </a:rPr>
              <a:t>Prise</a:t>
            </a:r>
            <a:r>
              <a:rPr lang="fr-BE"/>
              <a:t> </a:t>
            </a:r>
            <a:r>
              <a:rPr lang="fr-BE">
                <a:solidFill>
                  <a:srgbClr val="00BABC"/>
                </a:solidFill>
              </a:rPr>
              <a:t>de parole en privé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Feuil6!$B$29</c:f>
              <c:strCache>
                <c:ptCount val="1"/>
                <c:pt idx="0">
                  <c:v>Etudiant.es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Feuil6!$A$30:$A$39</c:f>
              <c:strCache>
                <c:ptCount val="10"/>
                <c:pt idx="0">
                  <c:v>Je prends facilement la parole lors de réunions entre amis/famille</c:v>
                </c:pt>
                <c:pt idx="1">
                  <c:v>Je participe à des échanges oraux sur les réseaux sociaux </c:v>
                </c:pt>
                <c:pt idx="2">
                  <c:v>Je réalise des capsules vidéo que je poste sur le net </c:v>
                </c:pt>
                <c:pt idx="3">
                  <c:v>Je fais du théâtre, de la scène…</c:v>
                </c:pt>
                <c:pt idx="4">
                  <c:v>Je communique via des appels téléphoniques directs </c:v>
                </c:pt>
                <c:pt idx="5">
                  <c:v>Je communique avec mon interlocuteur.trice via des appels vidéo  </c:v>
                </c:pt>
                <c:pt idx="6">
                  <c:v>Je communique avec mon interlocuteur.trice via des messages vocaux </c:v>
                </c:pt>
                <c:pt idx="7">
                  <c:v>Dans mes loisirs, je suis souvent amené.e à prendre la parole et à m’adresser à des groupes </c:v>
                </c:pt>
                <c:pt idx="8">
                  <c:v>Je prends la parole en public et à défendre des opinions </c:v>
                </c:pt>
                <c:pt idx="9">
                  <c:v>Je fais de la musique, je participe à une chorale, je chante, etc. </c:v>
                </c:pt>
              </c:strCache>
            </c:strRef>
          </c:cat>
          <c:val>
            <c:numRef>
              <c:f>Feuil6!$B$30:$B$39</c:f>
              <c:numCache>
                <c:formatCode>General</c:formatCode>
                <c:ptCount val="10"/>
                <c:pt idx="0">
                  <c:v>5.1580000000000004</c:v>
                </c:pt>
                <c:pt idx="1">
                  <c:v>3.0009999999999999</c:v>
                </c:pt>
                <c:pt idx="2">
                  <c:v>1.8859999999999999</c:v>
                </c:pt>
                <c:pt idx="3">
                  <c:v>1.992</c:v>
                </c:pt>
                <c:pt idx="4">
                  <c:v>4.4989999999999997</c:v>
                </c:pt>
                <c:pt idx="5">
                  <c:v>3.9710000000000001</c:v>
                </c:pt>
                <c:pt idx="6">
                  <c:v>4.7359999999999998</c:v>
                </c:pt>
                <c:pt idx="7">
                  <c:v>4.5629999999999997</c:v>
                </c:pt>
                <c:pt idx="8">
                  <c:v>2.2549999999999999</c:v>
                </c:pt>
                <c:pt idx="9">
                  <c:v>2.1619999999999999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D-4633-A7C3-B71DCD139A72}"/>
            </c:ext>
          </c:extLst>
        </c:ser>
        <c:ser>
          <c:idx val="1"/>
          <c:order val="1"/>
          <c:tx>
            <c:strRef>
              <c:f>Feuil6!$C$29</c:f>
              <c:strCache>
                <c:ptCount val="1"/>
                <c:pt idx="0">
                  <c:v>Enseignant.es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Feuil6!$A$30:$A$39</c:f>
              <c:strCache>
                <c:ptCount val="10"/>
                <c:pt idx="0">
                  <c:v>Je prends facilement la parole lors de réunions entre amis/famille</c:v>
                </c:pt>
                <c:pt idx="1">
                  <c:v>Je participe à des échanges oraux sur les réseaux sociaux </c:v>
                </c:pt>
                <c:pt idx="2">
                  <c:v>Je réalise des capsules vidéo que je poste sur le net </c:v>
                </c:pt>
                <c:pt idx="3">
                  <c:v>Je fais du théâtre, de la scène…</c:v>
                </c:pt>
                <c:pt idx="4">
                  <c:v>Je communique via des appels téléphoniques directs </c:v>
                </c:pt>
                <c:pt idx="5">
                  <c:v>Je communique avec mon interlocuteur.trice via des appels vidéo  </c:v>
                </c:pt>
                <c:pt idx="6">
                  <c:v>Je communique avec mon interlocuteur.trice via des messages vocaux </c:v>
                </c:pt>
                <c:pt idx="7">
                  <c:v>Dans mes loisirs, je suis souvent amené.e à prendre la parole et à m’adresser à des groupes </c:v>
                </c:pt>
                <c:pt idx="8">
                  <c:v>Je prends la parole en public et à défendre des opinions </c:v>
                </c:pt>
                <c:pt idx="9">
                  <c:v>Je fais de la musique, je participe à une chorale, je chante, etc. </c:v>
                </c:pt>
              </c:strCache>
            </c:strRef>
          </c:cat>
          <c:val>
            <c:numRef>
              <c:f>Feuil6!$C$30:$C$39</c:f>
              <c:numCache>
                <c:formatCode>General</c:formatCode>
                <c:ptCount val="10"/>
                <c:pt idx="0">
                  <c:v>4.62</c:v>
                </c:pt>
                <c:pt idx="1">
                  <c:v>4.4000000000000004</c:v>
                </c:pt>
                <c:pt idx="2">
                  <c:v>3.04</c:v>
                </c:pt>
                <c:pt idx="3">
                  <c:v>2</c:v>
                </c:pt>
                <c:pt idx="4">
                  <c:v>3.48</c:v>
                </c:pt>
                <c:pt idx="5">
                  <c:v>4</c:v>
                </c:pt>
                <c:pt idx="6">
                  <c:v>4.4000000000000004</c:v>
                </c:pt>
                <c:pt idx="8">
                  <c:v>1.98</c:v>
                </c:pt>
                <c:pt idx="9">
                  <c:v>2.14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D-4633-A7C3-B71DCD139A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85091647"/>
        <c:axId val="1885089151"/>
      </c:barChart>
      <c:catAx>
        <c:axId val="1885091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5089151"/>
        <c:crosses val="autoZero"/>
        <c:auto val="1"/>
        <c:lblAlgn val="ctr"/>
        <c:lblOffset val="100"/>
        <c:noMultiLvlLbl val="0"/>
      </c:catAx>
      <c:valAx>
        <c:axId val="18850891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5091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BABC"/>
                </a:solidFill>
                <a:latin typeface="+mn-lt"/>
                <a:ea typeface="+mn-ea"/>
                <a:cs typeface="+mn-cs"/>
              </a:defRPr>
            </a:pPr>
            <a:r>
              <a:rPr lang="fr-BE">
                <a:solidFill>
                  <a:srgbClr val="00BABC"/>
                </a:solidFill>
              </a:rPr>
              <a:t>Prise de parole en contexte académique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BABC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Feuil6!$B$42</c:f>
              <c:strCache>
                <c:ptCount val="1"/>
                <c:pt idx="0">
                  <c:v>Etudiant.es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Feuil6!$A$43:$A$50</c:f>
              <c:strCache>
                <c:ptCount val="8"/>
                <c:pt idx="0">
                  <c:v> J’interviens lors des cours, je pose des questions </c:v>
                </c:pt>
                <c:pt idx="1">
                  <c:v>Lorsque je lis un cours ou un texte difficile, je le reformule oralement</c:v>
                </c:pt>
                <c:pt idx="2">
                  <c:v>Je suis membre actif.ve dans le conseil des étudiant.es, je participe à la vie sociale de l’école </c:v>
                </c:pt>
                <c:pt idx="3">
                  <c:v>Je suis amené.e à présenter des examens oraux et/ou des travaux oralement </c:v>
                </c:pt>
                <c:pt idx="4">
                  <c:v>Lors des travaux de groupe, je prends la parole </c:v>
                </c:pt>
                <c:pt idx="5">
                  <c:v> Avant de réaliser une présentation, je me prépare oralement</c:v>
                </c:pt>
                <c:pt idx="6">
                  <c:v>Je communique oralement avec l’enseignant.e hors des cours</c:v>
                </c:pt>
                <c:pt idx="7">
                  <c:v>J’échange oralement avec mes pairs au sujet de notre formation </c:v>
                </c:pt>
              </c:strCache>
            </c:strRef>
          </c:cat>
          <c:val>
            <c:numRef>
              <c:f>Feuil6!$B$43:$B$50</c:f>
              <c:numCache>
                <c:formatCode>General</c:formatCode>
                <c:ptCount val="8"/>
                <c:pt idx="0">
                  <c:v>3.887</c:v>
                </c:pt>
                <c:pt idx="1">
                  <c:v>4.1950000000000003</c:v>
                </c:pt>
                <c:pt idx="2">
                  <c:v>1.8089999999999999</c:v>
                </c:pt>
                <c:pt idx="3">
                  <c:v>5.0410000000000004</c:v>
                </c:pt>
                <c:pt idx="4">
                  <c:v>5.08</c:v>
                </c:pt>
                <c:pt idx="5">
                  <c:v>4.53</c:v>
                </c:pt>
                <c:pt idx="6">
                  <c:v>3.996</c:v>
                </c:pt>
                <c:pt idx="7">
                  <c:v>4.9779999999999998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6-40F1-B88C-AD02F3B999E9}"/>
            </c:ext>
          </c:extLst>
        </c:ser>
        <c:ser>
          <c:idx val="1"/>
          <c:order val="1"/>
          <c:tx>
            <c:strRef>
              <c:f>Feuil6!$C$42</c:f>
              <c:strCache>
                <c:ptCount val="1"/>
                <c:pt idx="0">
                  <c:v>Enseignant.es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Feuil6!$A$43:$A$50</c:f>
              <c:strCache>
                <c:ptCount val="8"/>
                <c:pt idx="0">
                  <c:v> J’interviens lors des cours, je pose des questions </c:v>
                </c:pt>
                <c:pt idx="1">
                  <c:v>Lorsque je lis un cours ou un texte difficile, je le reformule oralement</c:v>
                </c:pt>
                <c:pt idx="2">
                  <c:v>Je suis membre actif.ve dans le conseil des étudiant.es, je participe à la vie sociale de l’école </c:v>
                </c:pt>
                <c:pt idx="3">
                  <c:v>Je suis amené.e à présenter des examens oraux et/ou des travaux oralement </c:v>
                </c:pt>
                <c:pt idx="4">
                  <c:v>Lors des travaux de groupe, je prends la parole </c:v>
                </c:pt>
                <c:pt idx="5">
                  <c:v> Avant de réaliser une présentation, je me prépare oralement</c:v>
                </c:pt>
                <c:pt idx="6">
                  <c:v>Je communique oralement avec l’enseignant.e hors des cours</c:v>
                </c:pt>
                <c:pt idx="7">
                  <c:v>J’échange oralement avec mes pairs au sujet de notre formation </c:v>
                </c:pt>
              </c:strCache>
            </c:strRef>
          </c:cat>
          <c:val>
            <c:numRef>
              <c:f>Feuil6!$C$43:$C$50</c:f>
              <c:numCache>
                <c:formatCode>General</c:formatCode>
                <c:ptCount val="8"/>
                <c:pt idx="0">
                  <c:v>3.64</c:v>
                </c:pt>
                <c:pt idx="1">
                  <c:v>2.62</c:v>
                </c:pt>
                <c:pt idx="2">
                  <c:v>2.82</c:v>
                </c:pt>
                <c:pt idx="3">
                  <c:v>3.98</c:v>
                </c:pt>
                <c:pt idx="4">
                  <c:v>3.38</c:v>
                </c:pt>
                <c:pt idx="5">
                  <c:v>3.52</c:v>
                </c:pt>
                <c:pt idx="6">
                  <c:v>3.64</c:v>
                </c:pt>
                <c:pt idx="7">
                  <c:v>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6-40F1-B88C-AD02F3B999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45919887"/>
        <c:axId val="2045924463"/>
      </c:barChart>
      <c:catAx>
        <c:axId val="2045919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5924463"/>
        <c:crosses val="autoZero"/>
        <c:auto val="1"/>
        <c:lblAlgn val="ctr"/>
        <c:lblOffset val="100"/>
        <c:noMultiLvlLbl val="0"/>
      </c:catAx>
      <c:valAx>
        <c:axId val="204592446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5919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Feuil3!$B$10:$B$11</c:f>
              <c:strCache>
                <c:ptCount val="2"/>
                <c:pt idx="0">
                  <c:v>A quelle fréquence utilisez-vous les fonctions de l’oral qui suivent?</c:v>
                </c:pt>
                <c:pt idx="1">
                  <c:v>ETUDIANT.ES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Feuil3!$A$12:$A$17</c:f>
              <c:strCache>
                <c:ptCount val="6"/>
                <c:pt idx="0">
                  <c:v>L’oral (parler et/ou écouter) pour étudier, mémoriser, apprendre, m’approprier un contenu, etc. </c:v>
                </c:pt>
                <c:pt idx="1">
                  <c:v>L’oral (parler et/ou écouter) pour interagir avec l’enseignant.e en situation d’apprentissage </c:v>
                </c:pt>
                <c:pt idx="2">
                  <c:v>L’oral (parler et/ou écouter) pour interagir avec mes pairs en situation d’apprentissage </c:v>
                </c:pt>
                <c:pt idx="3">
                  <c:v>L’oral (parler et/ou écouter) pour interagir dans le cadre d’un stage </c:v>
                </c:pt>
                <c:pt idx="4">
                  <c:v>L’oral (parler et/ou écouter) pour interagir avec un.e professionnel.le du métier auquel je me destine </c:v>
                </c:pt>
                <c:pt idx="5">
                  <c:v>L’oral (parler et/ou écouter) pour interagir en situation d’évaluation </c:v>
                </c:pt>
              </c:strCache>
            </c:strRef>
          </c:cat>
          <c:val>
            <c:numRef>
              <c:f>Feuil3!$B$12:$B$17</c:f>
              <c:numCache>
                <c:formatCode>General</c:formatCode>
                <c:ptCount val="6"/>
                <c:pt idx="0">
                  <c:v>4.3070000000000004</c:v>
                </c:pt>
                <c:pt idx="1">
                  <c:v>4.0510000000000002</c:v>
                </c:pt>
                <c:pt idx="2">
                  <c:v>4.7910000000000004</c:v>
                </c:pt>
                <c:pt idx="3">
                  <c:v>4.3789999999999996</c:v>
                </c:pt>
                <c:pt idx="4">
                  <c:v>3.653</c:v>
                </c:pt>
                <c:pt idx="5">
                  <c:v>3.601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B-4E5F-B9CC-6E957322E964}"/>
            </c:ext>
          </c:extLst>
        </c:ser>
        <c:ser>
          <c:idx val="1"/>
          <c:order val="1"/>
          <c:tx>
            <c:strRef>
              <c:f>Feuil3!$C$10:$C$11</c:f>
              <c:strCache>
                <c:ptCount val="2"/>
                <c:pt idx="0">
                  <c:v>A quelle fréquence utilisez-vous les fonctions de l’oral qui suivent?</c:v>
                </c:pt>
                <c:pt idx="1">
                  <c:v>ENSEIGNANT.ES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Feuil3!$A$12:$A$17</c:f>
              <c:strCache>
                <c:ptCount val="6"/>
                <c:pt idx="0">
                  <c:v>L’oral (parler et/ou écouter) pour étudier, mémoriser, apprendre, m’approprier un contenu, etc. </c:v>
                </c:pt>
                <c:pt idx="1">
                  <c:v>L’oral (parler et/ou écouter) pour interagir avec l’enseignant.e en situation d’apprentissage </c:v>
                </c:pt>
                <c:pt idx="2">
                  <c:v>L’oral (parler et/ou écouter) pour interagir avec mes pairs en situation d’apprentissage </c:v>
                </c:pt>
                <c:pt idx="3">
                  <c:v>L’oral (parler et/ou écouter) pour interagir dans le cadre d’un stage </c:v>
                </c:pt>
                <c:pt idx="4">
                  <c:v>L’oral (parler et/ou écouter) pour interagir avec un.e professionnel.le du métier auquel je me destine </c:v>
                </c:pt>
                <c:pt idx="5">
                  <c:v>L’oral (parler et/ou écouter) pour interagir en situation d’évaluation </c:v>
                </c:pt>
              </c:strCache>
            </c:strRef>
          </c:cat>
          <c:val>
            <c:numRef>
              <c:f>Feuil3!$C$12:$C$17</c:f>
              <c:numCache>
                <c:formatCode>General</c:formatCode>
                <c:ptCount val="6"/>
                <c:pt idx="0">
                  <c:v>3.24</c:v>
                </c:pt>
                <c:pt idx="1">
                  <c:v>4.0999999999999996</c:v>
                </c:pt>
                <c:pt idx="2">
                  <c:v>5.54</c:v>
                </c:pt>
                <c:pt idx="3">
                  <c:v>4.58</c:v>
                </c:pt>
                <c:pt idx="4">
                  <c:v>3.4</c:v>
                </c:pt>
                <c:pt idx="5">
                  <c:v>3.48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CB-4E5F-B9CC-6E957322E964}"/>
            </c:ext>
          </c:extLst>
        </c:ser>
        <c:ser>
          <c:idx val="2"/>
          <c:order val="2"/>
          <c:tx>
            <c:strRef>
              <c:f>Feuil3!$D$10:$D$11</c:f>
              <c:strCache>
                <c:ptCount val="2"/>
                <c:pt idx="0">
                  <c:v>Dans quelle mesure pensez-vous compétent.e par rapport à ces pratiques orales</c:v>
                </c:pt>
                <c:pt idx="1">
                  <c:v>ETUDIANT.ES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Feuil3!$A$12:$A$17</c:f>
              <c:strCache>
                <c:ptCount val="6"/>
                <c:pt idx="0">
                  <c:v>L’oral (parler et/ou écouter) pour étudier, mémoriser, apprendre, m’approprier un contenu, etc. </c:v>
                </c:pt>
                <c:pt idx="1">
                  <c:v>L’oral (parler et/ou écouter) pour interagir avec l’enseignant.e en situation d’apprentissage </c:v>
                </c:pt>
                <c:pt idx="2">
                  <c:v>L’oral (parler et/ou écouter) pour interagir avec mes pairs en situation d’apprentissage </c:v>
                </c:pt>
                <c:pt idx="3">
                  <c:v>L’oral (parler et/ou écouter) pour interagir dans le cadre d’un stage </c:v>
                </c:pt>
                <c:pt idx="4">
                  <c:v>L’oral (parler et/ou écouter) pour interagir avec un.e professionnel.le du métier auquel je me destine </c:v>
                </c:pt>
                <c:pt idx="5">
                  <c:v>L’oral (parler et/ou écouter) pour interagir en situation d’évaluation </c:v>
                </c:pt>
              </c:strCache>
            </c:strRef>
          </c:cat>
          <c:val>
            <c:numRef>
              <c:f>Feuil3!$D$12:$D$17</c:f>
              <c:numCache>
                <c:formatCode>General</c:formatCode>
                <c:ptCount val="6"/>
                <c:pt idx="0">
                  <c:v>4.6710000000000003</c:v>
                </c:pt>
                <c:pt idx="1">
                  <c:v>4.3170000000000002</c:v>
                </c:pt>
                <c:pt idx="2">
                  <c:v>4.859</c:v>
                </c:pt>
                <c:pt idx="3">
                  <c:v>4.3319999999999999</c:v>
                </c:pt>
                <c:pt idx="4">
                  <c:v>4.258</c:v>
                </c:pt>
                <c:pt idx="5">
                  <c:v>4.1550000000000002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CB-4E5F-B9CC-6E957322E964}"/>
            </c:ext>
          </c:extLst>
        </c:ser>
        <c:ser>
          <c:idx val="3"/>
          <c:order val="3"/>
          <c:tx>
            <c:strRef>
              <c:f>Feuil3!$E$10:$E$11</c:f>
              <c:strCache>
                <c:ptCount val="2"/>
                <c:pt idx="0">
                  <c:v>Dans quelle mesure pensez-vous les étudiant.es compétent.es par rapport à ces pratiques orales</c:v>
                </c:pt>
                <c:pt idx="1">
                  <c:v>ENSEIGNANTES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Feuil3!$A$12:$A$17</c:f>
              <c:strCache>
                <c:ptCount val="6"/>
                <c:pt idx="0">
                  <c:v>L’oral (parler et/ou écouter) pour étudier, mémoriser, apprendre, m’approprier un contenu, etc. </c:v>
                </c:pt>
                <c:pt idx="1">
                  <c:v>L’oral (parler et/ou écouter) pour interagir avec l’enseignant.e en situation d’apprentissage </c:v>
                </c:pt>
                <c:pt idx="2">
                  <c:v>L’oral (parler et/ou écouter) pour interagir avec mes pairs en situation d’apprentissage </c:v>
                </c:pt>
                <c:pt idx="3">
                  <c:v>L’oral (parler et/ou écouter) pour interagir dans le cadre d’un stage </c:v>
                </c:pt>
                <c:pt idx="4">
                  <c:v>L’oral (parler et/ou écouter) pour interagir avec un.e professionnel.le du métier auquel je me destine </c:v>
                </c:pt>
                <c:pt idx="5">
                  <c:v>L’oral (parler et/ou écouter) pour interagir en situation d’évaluation </c:v>
                </c:pt>
              </c:strCache>
            </c:strRef>
          </c:cat>
          <c:val>
            <c:numRef>
              <c:f>Feuil3!$E$12:$E$17</c:f>
              <c:numCache>
                <c:formatCode>General</c:formatCode>
                <c:ptCount val="6"/>
                <c:pt idx="0">
                  <c:v>3.46</c:v>
                </c:pt>
                <c:pt idx="2">
                  <c:v>4.22</c:v>
                </c:pt>
                <c:pt idx="3">
                  <c:v>4.1399999999999997</c:v>
                </c:pt>
                <c:pt idx="4">
                  <c:v>3.92</c:v>
                </c:pt>
                <c:pt idx="5">
                  <c:v>3.76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CB-4E5F-B9CC-6E957322E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261375"/>
        <c:axId val="517270111"/>
      </c:barChart>
      <c:catAx>
        <c:axId val="51726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7270111"/>
        <c:crosses val="autoZero"/>
        <c:auto val="1"/>
        <c:lblAlgn val="ctr"/>
        <c:lblOffset val="100"/>
        <c:noMultiLvlLbl val="0"/>
      </c:catAx>
      <c:valAx>
        <c:axId val="517270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7261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83242912351055"/>
          <c:y val="0.78990166212848079"/>
          <c:w val="0.77213929541215787"/>
          <c:h val="0.19699120859084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BABC"/>
                </a:solidFill>
                <a:latin typeface="+mn-lt"/>
                <a:ea typeface="+mn-ea"/>
                <a:cs typeface="+mn-cs"/>
              </a:defRPr>
            </a:pPr>
            <a:r>
              <a:rPr lang="fr-BE" b="1">
                <a:solidFill>
                  <a:srgbClr val="00BABC"/>
                </a:solidFill>
              </a:rPr>
              <a:t>Fréquence</a:t>
            </a:r>
            <a:r>
              <a:rPr lang="fr-BE" b="1" baseline="0">
                <a:solidFill>
                  <a:srgbClr val="00BABC"/>
                </a:solidFill>
              </a:rPr>
              <a:t> / compétence genres pratiqués en HE</a:t>
            </a:r>
            <a:endParaRPr lang="fr-BE" b="1">
              <a:solidFill>
                <a:srgbClr val="00BABC"/>
              </a:solidFill>
            </a:endParaRPr>
          </a:p>
        </c:rich>
      </c:tx>
      <c:layout>
        <c:manualLayout>
          <c:xMode val="edge"/>
          <c:yMode val="edge"/>
          <c:x val="0.32243729257265485"/>
          <c:y val="1.4946519118500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ABC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Feuil5!$B$13:$B$14</c:f>
              <c:strCache>
                <c:ptCount val="2"/>
                <c:pt idx="0">
                  <c:v>A quelle fréquence pratiquez-vous ces genres oraux dans le cadre de votre formation?</c:v>
                </c:pt>
                <c:pt idx="1">
                  <c:v>Etudiant.es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Feuil5!$A$15:$A$21</c:f>
              <c:strCache>
                <c:ptCount val="7"/>
                <c:pt idx="0">
                  <c:v>Le débat   </c:v>
                </c:pt>
                <c:pt idx="1">
                  <c:v>L’exposé, la présentation orale, la défense d’un travail écrit </c:v>
                </c:pt>
                <c:pt idx="2">
                  <c:v>L’examen oral </c:v>
                </c:pt>
                <c:pt idx="3">
                  <c:v>Le cercle de lecture</c:v>
                </c:pt>
                <c:pt idx="4">
                  <c:v>Le jeu de rôle (mise en situation professionnelle) </c:v>
                </c:pt>
                <c:pt idx="5">
                  <c:v>La coévaluation (échange formatif ou certificatif autour d’une pratique) </c:v>
                </c:pt>
                <c:pt idx="6">
                  <c:v>L’entretien réflexif (debriefing, coaching, retour de stage, etc.) </c:v>
                </c:pt>
              </c:strCache>
            </c:strRef>
          </c:cat>
          <c:val>
            <c:numRef>
              <c:f>Feuil5!$B$15:$B$21</c:f>
              <c:numCache>
                <c:formatCode>General</c:formatCode>
                <c:ptCount val="7"/>
                <c:pt idx="0">
                  <c:v>2.6</c:v>
                </c:pt>
                <c:pt idx="1">
                  <c:v>3.2469999999999999</c:v>
                </c:pt>
                <c:pt idx="2">
                  <c:v>3.1139999999999999</c:v>
                </c:pt>
                <c:pt idx="3">
                  <c:v>1.986</c:v>
                </c:pt>
                <c:pt idx="4">
                  <c:v>2.4359999999999999</c:v>
                </c:pt>
                <c:pt idx="5">
                  <c:v>2.5529999999999999</c:v>
                </c:pt>
                <c:pt idx="6">
                  <c:v>2.9140000000000001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0-4B93-9CDB-ED158CB0A57A}"/>
            </c:ext>
          </c:extLst>
        </c:ser>
        <c:ser>
          <c:idx val="1"/>
          <c:order val="1"/>
          <c:tx>
            <c:strRef>
              <c:f>Feuil5!$C$13:$C$14</c:f>
              <c:strCache>
                <c:ptCount val="2"/>
                <c:pt idx="0">
                  <c:v>A quelle fréquence les étudiant.es pratiquent ces genres oraux dans le cadre de votre formation?</c:v>
                </c:pt>
                <c:pt idx="1">
                  <c:v>Enseignant.es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Feuil5!$A$15:$A$21</c:f>
              <c:strCache>
                <c:ptCount val="7"/>
                <c:pt idx="0">
                  <c:v>Le débat   </c:v>
                </c:pt>
                <c:pt idx="1">
                  <c:v>L’exposé, la présentation orale, la défense d’un travail écrit </c:v>
                </c:pt>
                <c:pt idx="2">
                  <c:v>L’examen oral </c:v>
                </c:pt>
                <c:pt idx="3">
                  <c:v>Le cercle de lecture</c:v>
                </c:pt>
                <c:pt idx="4">
                  <c:v>Le jeu de rôle (mise en situation professionnelle) </c:v>
                </c:pt>
                <c:pt idx="5">
                  <c:v>La coévaluation (échange formatif ou certificatif autour d’une pratique) </c:v>
                </c:pt>
                <c:pt idx="6">
                  <c:v>L’entretien réflexif (debriefing, coaching, retour de stage, etc.) </c:v>
                </c:pt>
              </c:strCache>
            </c:strRef>
          </c:cat>
          <c:val>
            <c:numRef>
              <c:f>Feuil5!$C$15:$C$21</c:f>
              <c:numCache>
                <c:formatCode>General</c:formatCode>
                <c:ptCount val="7"/>
                <c:pt idx="0">
                  <c:v>2.86</c:v>
                </c:pt>
                <c:pt idx="1">
                  <c:v>3.42</c:v>
                </c:pt>
                <c:pt idx="2">
                  <c:v>3.04</c:v>
                </c:pt>
                <c:pt idx="3">
                  <c:v>1.78</c:v>
                </c:pt>
                <c:pt idx="4">
                  <c:v>2.52</c:v>
                </c:pt>
                <c:pt idx="5">
                  <c:v>2.72</c:v>
                </c:pt>
                <c:pt idx="6">
                  <c:v>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0-4B93-9CDB-ED158CB0A57A}"/>
            </c:ext>
          </c:extLst>
        </c:ser>
        <c:ser>
          <c:idx val="2"/>
          <c:order val="2"/>
          <c:tx>
            <c:strRef>
              <c:f>Feuil5!$D$13:$D$14</c:f>
              <c:strCache>
                <c:ptCount val="2"/>
                <c:pt idx="0">
                  <c:v>Dans quelle mesure pensez-vous être compétent.e par rapport à ces genres oraux ?</c:v>
                </c:pt>
                <c:pt idx="1">
                  <c:v>Etudiant.es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Feuil5!$A$15:$A$21</c:f>
              <c:strCache>
                <c:ptCount val="7"/>
                <c:pt idx="0">
                  <c:v>Le débat   </c:v>
                </c:pt>
                <c:pt idx="1">
                  <c:v>L’exposé, la présentation orale, la défense d’un travail écrit </c:v>
                </c:pt>
                <c:pt idx="2">
                  <c:v>L’examen oral </c:v>
                </c:pt>
                <c:pt idx="3">
                  <c:v>Le cercle de lecture</c:v>
                </c:pt>
                <c:pt idx="4">
                  <c:v>Le jeu de rôle (mise en situation professionnelle) </c:v>
                </c:pt>
                <c:pt idx="5">
                  <c:v>La coévaluation (échange formatif ou certificatif autour d’une pratique) </c:v>
                </c:pt>
                <c:pt idx="6">
                  <c:v>L’entretien réflexif (debriefing, coaching, retour de stage, etc.) </c:v>
                </c:pt>
              </c:strCache>
            </c:strRef>
          </c:cat>
          <c:val>
            <c:numRef>
              <c:f>Feuil5!$D$15:$D$21</c:f>
              <c:numCache>
                <c:formatCode>General</c:formatCode>
                <c:ptCount val="7"/>
                <c:pt idx="0">
                  <c:v>3.8130000000000002</c:v>
                </c:pt>
                <c:pt idx="1">
                  <c:v>4.2249999999999996</c:v>
                </c:pt>
                <c:pt idx="2">
                  <c:v>4.18</c:v>
                </c:pt>
                <c:pt idx="3">
                  <c:v>3.4209999999999998</c:v>
                </c:pt>
                <c:pt idx="4">
                  <c:v>3.5859999999999999</c:v>
                </c:pt>
                <c:pt idx="5">
                  <c:v>3.6819999999999999</c:v>
                </c:pt>
                <c:pt idx="6">
                  <c:v>3.879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0-4B93-9CDB-ED158CB0A57A}"/>
            </c:ext>
          </c:extLst>
        </c:ser>
        <c:ser>
          <c:idx val="3"/>
          <c:order val="3"/>
          <c:tx>
            <c:strRef>
              <c:f>Feuil5!$E$13:$E$14</c:f>
              <c:strCache>
                <c:ptCount val="2"/>
                <c:pt idx="0">
                  <c:v>Dans quelle mesure pensez-vous les étudiant.es compétent.es par rapport à ces genres oraux ?</c:v>
                </c:pt>
                <c:pt idx="1">
                  <c:v>Enseignant.s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Feuil5!$A$15:$A$21</c:f>
              <c:strCache>
                <c:ptCount val="7"/>
                <c:pt idx="0">
                  <c:v>Le débat   </c:v>
                </c:pt>
                <c:pt idx="1">
                  <c:v>L’exposé, la présentation orale, la défense d’un travail écrit </c:v>
                </c:pt>
                <c:pt idx="2">
                  <c:v>L’examen oral </c:v>
                </c:pt>
                <c:pt idx="3">
                  <c:v>Le cercle de lecture</c:v>
                </c:pt>
                <c:pt idx="4">
                  <c:v>Le jeu de rôle (mise en situation professionnelle) </c:v>
                </c:pt>
                <c:pt idx="5">
                  <c:v>La coévaluation (échange formatif ou certificatif autour d’une pratique) </c:v>
                </c:pt>
                <c:pt idx="6">
                  <c:v>L’entretien réflexif (debriefing, coaching, retour de stage, etc.) </c:v>
                </c:pt>
              </c:strCache>
            </c:strRef>
          </c:cat>
          <c:val>
            <c:numRef>
              <c:f>Feuil5!$E$15:$E$21</c:f>
              <c:numCache>
                <c:formatCode>General</c:formatCode>
                <c:ptCount val="7"/>
                <c:pt idx="0">
                  <c:v>3.3</c:v>
                </c:pt>
                <c:pt idx="1">
                  <c:v>3.86</c:v>
                </c:pt>
                <c:pt idx="2">
                  <c:v>3.92</c:v>
                </c:pt>
                <c:pt idx="3">
                  <c:v>2.86</c:v>
                </c:pt>
                <c:pt idx="4">
                  <c:v>3.74</c:v>
                </c:pt>
                <c:pt idx="5">
                  <c:v>3.5</c:v>
                </c:pt>
                <c:pt idx="6">
                  <c:v>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A0-4B93-9CDB-ED158CB0A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5402223"/>
        <c:axId val="1705404303"/>
      </c:barChart>
      <c:catAx>
        <c:axId val="170540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404303"/>
        <c:crosses val="autoZero"/>
        <c:auto val="1"/>
        <c:lblAlgn val="ctr"/>
        <c:lblOffset val="100"/>
        <c:noMultiLvlLbl val="0"/>
      </c:catAx>
      <c:valAx>
        <c:axId val="170540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402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355015316677859E-2"/>
          <c:y val="0.7930802397690051"/>
          <c:w val="0.90755221330422031"/>
          <c:h val="0.19202086243856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62503199732071"/>
          <c:y val="2.1495304799190693E-2"/>
          <c:w val="0.49324363182839737"/>
          <c:h val="0.857764044854438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Feuil4!$B$1</c:f>
              <c:strCache>
                <c:ptCount val="1"/>
                <c:pt idx="0">
                  <c:v>ETUDIANTS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Feuil4!$A$2:$A$22</c:f>
              <c:strCache>
                <c:ptCount val="21"/>
                <c:pt idx="0">
                  <c:v> Interroger/assurer la fiabilité, la validité d’un discours oral</c:v>
                </c:pt>
                <c:pt idx="1">
                  <c:v> Adapter mon écoute/ma parole à la situation de communication orale</c:v>
                </c:pt>
                <c:pt idx="2">
                  <c:v>  Identifier ou produire les références d’un discours oral</c:v>
                </c:pt>
                <c:pt idx="3">
                  <c:v>  [Repérer et respecter les contraintes propres au type de discours oral pratiqué (journalistique, politique, fictionnel, juridique, économique, commercial, publicitaire, etc.) ]</c:v>
                </c:pt>
                <c:pt idx="4">
                  <c:v> Mobiliser mes connaissances pour élaborer/comprendre le contenu d’une prise de parole</c:v>
                </c:pt>
                <c:pt idx="5">
                  <c:v>  Émettre des hypothèses avant, pendant et après un discours oral </c:v>
                </c:pt>
                <c:pt idx="6">
                  <c:v>  Structurer ma prise de parole ou dégager la structure d’un discours oral</c:v>
                </c:pt>
                <c:pt idx="7">
                  <c:v> [Mettre au jour l’intention poursuivie par l’auteur.e d’un discours oral ]</c:v>
                </c:pt>
                <c:pt idx="8">
                  <c:v> Orienter mon écoute et ma prise de parole selon le contexte</c:v>
                </c:pt>
                <c:pt idx="9">
                  <c:v>questionner ma façon d’écouter ou de parler et adapter</c:v>
                </c:pt>
                <c:pt idx="10">
                  <c:v>  Interpréter ou produire des informations explicites</c:v>
                </c:pt>
                <c:pt idx="11">
                  <c:v> Interpréter ou produire des informations implicites (sous-entendues)</c:v>
                </c:pt>
                <c:pt idx="12">
                  <c:v>  Utiliser ou comprendre un vocabulaire adéquat</c:v>
                </c:pt>
                <c:pt idx="13">
                  <c:v>  Identifier ou produire tous les composants de la chaine sonore</c:v>
                </c:pt>
                <c:pt idx="14">
                  <c:v> Trouver l’information pertinente dans un discours oral</c:v>
                </c:pt>
                <c:pt idx="15">
                  <c:v>  Établir des liens entre différents discours oraux</c:v>
                </c:pt>
                <c:pt idx="16">
                  <c:v>  Adopter un langage paraverbal adéquat lors de ma prise de parole</c:v>
                </c:pt>
                <c:pt idx="17">
                  <c:v>  Adopter un langage non verbal adéquat</c:v>
                </c:pt>
                <c:pt idx="18">
                  <c:v>  Élaborer ou utiliser un support pour soutenir ma prise de parole/mon écoute</c:v>
                </c:pt>
                <c:pt idx="19">
                  <c:v>  Reformuler et modifier le propos pendant ma prise de parole</c:v>
                </c:pt>
                <c:pt idx="20">
                  <c:v>  Maitriser les règles de politesse dans les tours de parole</c:v>
                </c:pt>
              </c:strCache>
            </c:strRef>
          </c:cat>
          <c:val>
            <c:numRef>
              <c:f>Feuil4!$B$2:$B$22</c:f>
              <c:numCache>
                <c:formatCode>0.00</c:formatCode>
                <c:ptCount val="21"/>
                <c:pt idx="0">
                  <c:v>3.7959999999999998</c:v>
                </c:pt>
                <c:pt idx="1">
                  <c:v>4.3419999999999996</c:v>
                </c:pt>
                <c:pt idx="2">
                  <c:v>3.8639999999999999</c:v>
                </c:pt>
                <c:pt idx="3">
                  <c:v>3.714</c:v>
                </c:pt>
                <c:pt idx="4">
                  <c:v>4.2750000000000004</c:v>
                </c:pt>
                <c:pt idx="5">
                  <c:v>4.12</c:v>
                </c:pt>
                <c:pt idx="6">
                  <c:v>4.0289999999999999</c:v>
                </c:pt>
                <c:pt idx="7">
                  <c:v>3.863</c:v>
                </c:pt>
                <c:pt idx="8">
                  <c:v>4.4800000000000004</c:v>
                </c:pt>
                <c:pt idx="9">
                  <c:v>4.3929999999999998</c:v>
                </c:pt>
                <c:pt idx="10">
                  <c:v>4.2830000000000004</c:v>
                </c:pt>
                <c:pt idx="11">
                  <c:v>4.1470000000000002</c:v>
                </c:pt>
                <c:pt idx="12">
                  <c:v>4.5129999999999999</c:v>
                </c:pt>
                <c:pt idx="13">
                  <c:v>4.3470000000000004</c:v>
                </c:pt>
                <c:pt idx="14">
                  <c:v>4.4379999999999997</c:v>
                </c:pt>
                <c:pt idx="15">
                  <c:v>4.2759999999999998</c:v>
                </c:pt>
                <c:pt idx="16">
                  <c:v>4.2629999999999999</c:v>
                </c:pt>
                <c:pt idx="17">
                  <c:v>4.2789999999999999</c:v>
                </c:pt>
                <c:pt idx="18">
                  <c:v>4.3550000000000004</c:v>
                </c:pt>
                <c:pt idx="19">
                  <c:v>4.2359999999999998</c:v>
                </c:pt>
                <c:pt idx="20">
                  <c:v>4.9160000000000004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D-4AE1-A568-8D7C960F7F8B}"/>
            </c:ext>
          </c:extLst>
        </c:ser>
        <c:ser>
          <c:idx val="1"/>
          <c:order val="1"/>
          <c:tx>
            <c:strRef>
              <c:f>Feuil4!$C$1</c:f>
              <c:strCache>
                <c:ptCount val="1"/>
                <c:pt idx="0">
                  <c:v>ENSEIGNANTS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Feuil4!$A$2:$A$22</c:f>
              <c:strCache>
                <c:ptCount val="21"/>
                <c:pt idx="0">
                  <c:v> Interroger/assurer la fiabilité, la validité d’un discours oral</c:v>
                </c:pt>
                <c:pt idx="1">
                  <c:v> Adapter mon écoute/ma parole à la situation de communication orale</c:v>
                </c:pt>
                <c:pt idx="2">
                  <c:v>  Identifier ou produire les références d’un discours oral</c:v>
                </c:pt>
                <c:pt idx="3">
                  <c:v>  [Repérer et respecter les contraintes propres au type de discours oral pratiqué (journalistique, politique, fictionnel, juridique, économique, commercial, publicitaire, etc.) ]</c:v>
                </c:pt>
                <c:pt idx="4">
                  <c:v> Mobiliser mes connaissances pour élaborer/comprendre le contenu d’une prise de parole</c:v>
                </c:pt>
                <c:pt idx="5">
                  <c:v>  Émettre des hypothèses avant, pendant et après un discours oral </c:v>
                </c:pt>
                <c:pt idx="6">
                  <c:v>  Structurer ma prise de parole ou dégager la structure d’un discours oral</c:v>
                </c:pt>
                <c:pt idx="7">
                  <c:v> [Mettre au jour l’intention poursuivie par l’auteur.e d’un discours oral ]</c:v>
                </c:pt>
                <c:pt idx="8">
                  <c:v> Orienter mon écoute et ma prise de parole selon le contexte</c:v>
                </c:pt>
                <c:pt idx="9">
                  <c:v>questionner ma façon d’écouter ou de parler et adapter</c:v>
                </c:pt>
                <c:pt idx="10">
                  <c:v>  Interpréter ou produire des informations explicites</c:v>
                </c:pt>
                <c:pt idx="11">
                  <c:v> Interpréter ou produire des informations implicites (sous-entendues)</c:v>
                </c:pt>
                <c:pt idx="12">
                  <c:v>  Utiliser ou comprendre un vocabulaire adéquat</c:v>
                </c:pt>
                <c:pt idx="13">
                  <c:v>  Identifier ou produire tous les composants de la chaine sonore</c:v>
                </c:pt>
                <c:pt idx="14">
                  <c:v> Trouver l’information pertinente dans un discours oral</c:v>
                </c:pt>
                <c:pt idx="15">
                  <c:v>  Établir des liens entre différents discours oraux</c:v>
                </c:pt>
                <c:pt idx="16">
                  <c:v>  Adopter un langage paraverbal adéquat lors de ma prise de parole</c:v>
                </c:pt>
                <c:pt idx="17">
                  <c:v>  Adopter un langage non verbal adéquat</c:v>
                </c:pt>
                <c:pt idx="18">
                  <c:v>  Élaborer ou utiliser un support pour soutenir ma prise de parole/mon écoute</c:v>
                </c:pt>
                <c:pt idx="19">
                  <c:v>  Reformuler et modifier le propos pendant ma prise de parole</c:v>
                </c:pt>
                <c:pt idx="20">
                  <c:v>  Maitriser les règles de politesse dans les tours de parole</c:v>
                </c:pt>
              </c:strCache>
            </c:strRef>
          </c:cat>
          <c:val>
            <c:numRef>
              <c:f>Feuil4!$C$2:$C$22</c:f>
              <c:numCache>
                <c:formatCode>General</c:formatCode>
                <c:ptCount val="21"/>
                <c:pt idx="0">
                  <c:v>3</c:v>
                </c:pt>
                <c:pt idx="1">
                  <c:v>3.64</c:v>
                </c:pt>
                <c:pt idx="2">
                  <c:v>3.18</c:v>
                </c:pt>
                <c:pt idx="3">
                  <c:v>2.96</c:v>
                </c:pt>
                <c:pt idx="4">
                  <c:v>3.58</c:v>
                </c:pt>
                <c:pt idx="5">
                  <c:v>3.24</c:v>
                </c:pt>
                <c:pt idx="6">
                  <c:v>3.32</c:v>
                </c:pt>
                <c:pt idx="7">
                  <c:v>3.4</c:v>
                </c:pt>
                <c:pt idx="8">
                  <c:v>3.58</c:v>
                </c:pt>
                <c:pt idx="9">
                  <c:v>3.08</c:v>
                </c:pt>
                <c:pt idx="10">
                  <c:v>3.76</c:v>
                </c:pt>
                <c:pt idx="11">
                  <c:v>2.94</c:v>
                </c:pt>
                <c:pt idx="12">
                  <c:v>3.32</c:v>
                </c:pt>
                <c:pt idx="13">
                  <c:v>3.92</c:v>
                </c:pt>
                <c:pt idx="14">
                  <c:v>3.52</c:v>
                </c:pt>
                <c:pt idx="15">
                  <c:v>3.32</c:v>
                </c:pt>
                <c:pt idx="16">
                  <c:v>3.66</c:v>
                </c:pt>
                <c:pt idx="17">
                  <c:v>3.66</c:v>
                </c:pt>
                <c:pt idx="18">
                  <c:v>3.86</c:v>
                </c:pt>
                <c:pt idx="19">
                  <c:v>3.34</c:v>
                </c:pt>
                <c:pt idx="20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D-4AE1-A568-8D7C960F7F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5207359"/>
        <c:axId val="125200703"/>
      </c:barChart>
      <c:catAx>
        <c:axId val="125207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200703"/>
        <c:crosses val="autoZero"/>
        <c:auto val="1"/>
        <c:lblAlgn val="ctr"/>
        <c:lblOffset val="100"/>
        <c:noMultiLvlLbl val="0"/>
      </c:catAx>
      <c:valAx>
        <c:axId val="1252007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207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36869-F806-4215-A92C-CB975B2FFC8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5037FB7-65FC-4787-9998-6EE66B7987C7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Du côté des discours communs</a:t>
          </a:r>
        </a:p>
      </dgm:t>
    </dgm:pt>
    <dgm:pt modelId="{5EE01566-5838-4286-8398-264D8BA3D12E}" type="parTrans" cxnId="{6E7ED982-B416-4FC1-BBA9-F1AFAE497A7F}">
      <dgm:prSet/>
      <dgm:spPr/>
      <dgm:t>
        <a:bodyPr/>
        <a:lstStyle/>
        <a:p>
          <a:endParaRPr lang="fr-BE"/>
        </a:p>
      </dgm:t>
    </dgm:pt>
    <dgm:pt modelId="{74355955-AEEC-4C0B-9A2E-2689F1861BBD}" type="sibTrans" cxnId="{6E7ED982-B416-4FC1-BBA9-F1AFAE497A7F}">
      <dgm:prSet/>
      <dgm:spPr/>
      <dgm:t>
        <a:bodyPr/>
        <a:lstStyle/>
        <a:p>
          <a:endParaRPr lang="fr-BE"/>
        </a:p>
      </dgm:t>
    </dgm:pt>
    <dgm:pt modelId="{A966527A-476B-4625-B0EE-2591C462D82B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Du côté de l’oral académique</a:t>
          </a:r>
        </a:p>
      </dgm:t>
    </dgm:pt>
    <dgm:pt modelId="{D50BC28D-670F-40AD-B601-05EEA0214AC6}" type="parTrans" cxnId="{6F125A81-2527-4D36-866C-853B057B5060}">
      <dgm:prSet/>
      <dgm:spPr/>
      <dgm:t>
        <a:bodyPr/>
        <a:lstStyle/>
        <a:p>
          <a:endParaRPr lang="fr-BE"/>
        </a:p>
      </dgm:t>
    </dgm:pt>
    <dgm:pt modelId="{2683628A-9E5F-4117-8EE3-D527AB2EDF98}" type="sibTrans" cxnId="{6F125A81-2527-4D36-866C-853B057B5060}">
      <dgm:prSet/>
      <dgm:spPr/>
      <dgm:t>
        <a:bodyPr/>
        <a:lstStyle/>
        <a:p>
          <a:endParaRPr lang="fr-BE"/>
        </a:p>
      </dgm:t>
    </dgm:pt>
    <dgm:pt modelId="{62194168-FB36-4745-9CB2-ACF386985AD5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Du côté de la didactique de l’oral</a:t>
          </a:r>
        </a:p>
      </dgm:t>
    </dgm:pt>
    <dgm:pt modelId="{32DBDDF1-6AC9-4931-B406-3BF20D7B344B}" type="parTrans" cxnId="{A8A71758-CA2A-454E-9029-7ADC816F8AD7}">
      <dgm:prSet/>
      <dgm:spPr/>
      <dgm:t>
        <a:bodyPr/>
        <a:lstStyle/>
        <a:p>
          <a:endParaRPr lang="fr-BE"/>
        </a:p>
      </dgm:t>
    </dgm:pt>
    <dgm:pt modelId="{263B5CAD-EAD6-45FE-9FD1-C3C8E92361AF}" type="sibTrans" cxnId="{A8A71758-CA2A-454E-9029-7ADC816F8AD7}">
      <dgm:prSet/>
      <dgm:spPr/>
      <dgm:t>
        <a:bodyPr/>
        <a:lstStyle/>
        <a:p>
          <a:endParaRPr lang="fr-BE"/>
        </a:p>
      </dgm:t>
    </dgm:pt>
    <dgm:pt modelId="{00A15179-D3AD-47E2-A086-81AD53FADB65}" type="pres">
      <dgm:prSet presAssocID="{D8436869-F806-4215-A92C-CB975B2FFC8E}" presName="compositeShape" presStyleCnt="0">
        <dgm:presLayoutVars>
          <dgm:chMax val="7"/>
          <dgm:dir/>
          <dgm:resizeHandles val="exact"/>
        </dgm:presLayoutVars>
      </dgm:prSet>
      <dgm:spPr/>
    </dgm:pt>
    <dgm:pt modelId="{5E26DC39-1409-4440-91A9-1AEBC786E5D6}" type="pres">
      <dgm:prSet presAssocID="{D8436869-F806-4215-A92C-CB975B2FFC8E}" presName="wedge1" presStyleLbl="node1" presStyleIdx="0" presStyleCnt="3" custScaleX="99302" custScaleY="100824" custLinFactNeighborX="-5209" custLinFactNeighborY="3709"/>
      <dgm:spPr/>
    </dgm:pt>
    <dgm:pt modelId="{74916537-882D-468C-B72A-B341C303BF71}" type="pres">
      <dgm:prSet presAssocID="{D8436869-F806-4215-A92C-CB975B2FFC8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12136D-93E3-49EE-9F89-AAFCCD5878DB}" type="pres">
      <dgm:prSet presAssocID="{D8436869-F806-4215-A92C-CB975B2FFC8E}" presName="wedge2" presStyleLbl="node1" presStyleIdx="1" presStyleCnt="3" custLinFactNeighborX="-1516" custLinFactNeighborY="4301"/>
      <dgm:spPr/>
    </dgm:pt>
    <dgm:pt modelId="{73596000-82E3-40B1-BA4C-67CCAA88313A}" type="pres">
      <dgm:prSet presAssocID="{D8436869-F806-4215-A92C-CB975B2FFC8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6AE40F-B061-494F-AEDF-0598013EEC16}" type="pres">
      <dgm:prSet presAssocID="{D8436869-F806-4215-A92C-CB975B2FFC8E}" presName="wedge3" presStyleLbl="node1" presStyleIdx="2" presStyleCnt="3" custLinFactNeighborX="-3285" custLinFactNeighborY="758"/>
      <dgm:spPr/>
    </dgm:pt>
    <dgm:pt modelId="{2C91EFD3-D09E-437F-A381-2A824D82243D}" type="pres">
      <dgm:prSet presAssocID="{D8436869-F806-4215-A92C-CB975B2FFC8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1126610-1BFE-4FA0-84CA-8631F26FD3B6}" type="presOf" srcId="{55037FB7-65FC-4787-9998-6EE66B7987C7}" destId="{5E26DC39-1409-4440-91A9-1AEBC786E5D6}" srcOrd="0" destOrd="0" presId="urn:microsoft.com/office/officeart/2005/8/layout/chart3"/>
    <dgm:cxn modelId="{5C99AC1E-ADB0-48E5-9CAC-EFA14BA61CED}" type="presOf" srcId="{A966527A-476B-4625-B0EE-2591C462D82B}" destId="{6912136D-93E3-49EE-9F89-AAFCCD5878DB}" srcOrd="0" destOrd="0" presId="urn:microsoft.com/office/officeart/2005/8/layout/chart3"/>
    <dgm:cxn modelId="{69596970-4A90-4BC2-9220-B66858DC3427}" type="presOf" srcId="{D8436869-F806-4215-A92C-CB975B2FFC8E}" destId="{00A15179-D3AD-47E2-A086-81AD53FADB65}" srcOrd="0" destOrd="0" presId="urn:microsoft.com/office/officeart/2005/8/layout/chart3"/>
    <dgm:cxn modelId="{A8A71758-CA2A-454E-9029-7ADC816F8AD7}" srcId="{D8436869-F806-4215-A92C-CB975B2FFC8E}" destId="{62194168-FB36-4745-9CB2-ACF386985AD5}" srcOrd="2" destOrd="0" parTransId="{32DBDDF1-6AC9-4931-B406-3BF20D7B344B}" sibTransId="{263B5CAD-EAD6-45FE-9FD1-C3C8E92361AF}"/>
    <dgm:cxn modelId="{6F125A81-2527-4D36-866C-853B057B5060}" srcId="{D8436869-F806-4215-A92C-CB975B2FFC8E}" destId="{A966527A-476B-4625-B0EE-2591C462D82B}" srcOrd="1" destOrd="0" parTransId="{D50BC28D-670F-40AD-B601-05EEA0214AC6}" sibTransId="{2683628A-9E5F-4117-8EE3-D527AB2EDF98}"/>
    <dgm:cxn modelId="{6E7ED982-B416-4FC1-BBA9-F1AFAE497A7F}" srcId="{D8436869-F806-4215-A92C-CB975B2FFC8E}" destId="{55037FB7-65FC-4787-9998-6EE66B7987C7}" srcOrd="0" destOrd="0" parTransId="{5EE01566-5838-4286-8398-264D8BA3D12E}" sibTransId="{74355955-AEEC-4C0B-9A2E-2689F1861BBD}"/>
    <dgm:cxn modelId="{1ED469AA-0785-4257-B033-1FE448C63C4E}" type="presOf" srcId="{62194168-FB36-4745-9CB2-ACF386985AD5}" destId="{2C91EFD3-D09E-437F-A381-2A824D82243D}" srcOrd="1" destOrd="0" presId="urn:microsoft.com/office/officeart/2005/8/layout/chart3"/>
    <dgm:cxn modelId="{987199AF-8B2F-4E8B-8CCE-64E0398B3FCD}" type="presOf" srcId="{55037FB7-65FC-4787-9998-6EE66B7987C7}" destId="{74916537-882D-468C-B72A-B341C303BF71}" srcOrd="1" destOrd="0" presId="urn:microsoft.com/office/officeart/2005/8/layout/chart3"/>
    <dgm:cxn modelId="{8E025EEE-271B-4D80-A9DA-6E5A956EA204}" type="presOf" srcId="{62194168-FB36-4745-9CB2-ACF386985AD5}" destId="{016AE40F-B061-494F-AEDF-0598013EEC16}" srcOrd="0" destOrd="0" presId="urn:microsoft.com/office/officeart/2005/8/layout/chart3"/>
    <dgm:cxn modelId="{8B402DF1-F90C-463D-B0D5-F9BA56B1C362}" type="presOf" srcId="{A966527A-476B-4625-B0EE-2591C462D82B}" destId="{73596000-82E3-40B1-BA4C-67CCAA88313A}" srcOrd="1" destOrd="0" presId="urn:microsoft.com/office/officeart/2005/8/layout/chart3"/>
    <dgm:cxn modelId="{EB94F4B6-D47B-447F-99C9-86EB7142AA1A}" type="presParOf" srcId="{00A15179-D3AD-47E2-A086-81AD53FADB65}" destId="{5E26DC39-1409-4440-91A9-1AEBC786E5D6}" srcOrd="0" destOrd="0" presId="urn:microsoft.com/office/officeart/2005/8/layout/chart3"/>
    <dgm:cxn modelId="{B29F637B-B00B-4614-A201-8845952FCB66}" type="presParOf" srcId="{00A15179-D3AD-47E2-A086-81AD53FADB65}" destId="{74916537-882D-468C-B72A-B341C303BF71}" srcOrd="1" destOrd="0" presId="urn:microsoft.com/office/officeart/2005/8/layout/chart3"/>
    <dgm:cxn modelId="{97D50326-56BC-4782-831B-C542E8D0B16E}" type="presParOf" srcId="{00A15179-D3AD-47E2-A086-81AD53FADB65}" destId="{6912136D-93E3-49EE-9F89-AAFCCD5878DB}" srcOrd="2" destOrd="0" presId="urn:microsoft.com/office/officeart/2005/8/layout/chart3"/>
    <dgm:cxn modelId="{9FC8E2CD-2A0D-498A-AF3D-0293AB5C440C}" type="presParOf" srcId="{00A15179-D3AD-47E2-A086-81AD53FADB65}" destId="{73596000-82E3-40B1-BA4C-67CCAA88313A}" srcOrd="3" destOrd="0" presId="urn:microsoft.com/office/officeart/2005/8/layout/chart3"/>
    <dgm:cxn modelId="{D81F9458-BEDD-47A2-819D-8C28C9B7209C}" type="presParOf" srcId="{00A15179-D3AD-47E2-A086-81AD53FADB65}" destId="{016AE40F-B061-494F-AEDF-0598013EEC16}" srcOrd="4" destOrd="0" presId="urn:microsoft.com/office/officeart/2005/8/layout/chart3"/>
    <dgm:cxn modelId="{B0A42120-2EEE-46E4-9584-ED2AB3A23FBB}" type="presParOf" srcId="{00A15179-D3AD-47E2-A086-81AD53FADB65}" destId="{2C91EFD3-D09E-437F-A381-2A824D82243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pPr rtl="0"/>
          <a:r>
            <a:rPr lang="fr-BE" sz="1600"/>
            <a:t>A. </a:t>
          </a:r>
          <a:r>
            <a:rPr lang="fr-BE" sz="1600">
              <a:solidFill>
                <a:schemeClr val="bg1"/>
              </a:solidFill>
              <a:latin typeface="Calibri Light" panose="020F0302020204030204"/>
            </a:rPr>
            <a:t>Évocations</a:t>
          </a:r>
          <a:r>
            <a:rPr lang="fr-BE" sz="1600">
              <a:latin typeface="Calibri Light" panose="020F0302020204030204"/>
            </a:rPr>
            <a:t> </a:t>
          </a:r>
          <a:r>
            <a:rPr lang="fr-BE" sz="1600"/>
            <a:t>libres</a:t>
          </a:r>
          <a:r>
            <a:rPr lang="fr-BE" sz="1600">
              <a:latin typeface="Calibri Light" panose="020F0302020204030204"/>
            </a:rPr>
            <a:t> </a:t>
          </a:r>
          <a:endParaRPr lang="fr-BE" sz="1600"/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70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/>
      <dgm:spPr>
        <a:solidFill>
          <a:srgbClr val="00BABC"/>
        </a:solidFill>
      </dgm:spPr>
      <dgm:t>
        <a:bodyPr/>
        <a:lstStyle/>
        <a:p>
          <a:pPr rtl="0"/>
          <a:r>
            <a:rPr lang="fr-BE"/>
            <a:t>E. Habiletés à l’oral en HE</a:t>
          </a:r>
          <a:r>
            <a:rPr lang="fr-BE">
              <a:latin typeface="Calibri Light" panose="020F0302020204030204"/>
            </a:rPr>
            <a:t> </a:t>
          </a:r>
          <a:endParaRPr lang="fr-BE"/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F. Sentiment de compétence</a:t>
          </a:r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/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 custLinFactNeighborY="1077">
        <dgm:presLayoutVars>
          <dgm:bulletEnabled val="1"/>
        </dgm:presLayoutVars>
      </dgm:prSet>
      <dgm:spPr/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/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pPr rtl="0"/>
          <a:r>
            <a:rPr lang="fr-BE" sz="1600"/>
            <a:t>A. </a:t>
          </a:r>
          <a:r>
            <a:rPr lang="fr-BE" sz="1600">
              <a:solidFill>
                <a:schemeClr val="bg1"/>
              </a:solidFill>
              <a:latin typeface="Calibri Light" panose="020F0302020204030204"/>
            </a:rPr>
            <a:t>Évocations</a:t>
          </a:r>
          <a:r>
            <a:rPr lang="fr-BE" sz="1600">
              <a:latin typeface="Calibri Light" panose="020F0302020204030204"/>
            </a:rPr>
            <a:t> </a:t>
          </a:r>
          <a:r>
            <a:rPr lang="fr-BE" sz="1600"/>
            <a:t>libres</a:t>
          </a:r>
          <a:r>
            <a:rPr lang="fr-BE" sz="1600">
              <a:latin typeface="Calibri Light" panose="020F0302020204030204"/>
            </a:rPr>
            <a:t> </a:t>
          </a:r>
          <a:endParaRPr lang="fr-BE" sz="1600"/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70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/>
      <dgm:spPr>
        <a:solidFill>
          <a:srgbClr val="00BABC"/>
        </a:solidFill>
      </dgm:spPr>
      <dgm:t>
        <a:bodyPr/>
        <a:lstStyle/>
        <a:p>
          <a:pPr rtl="0"/>
          <a:r>
            <a:rPr lang="fr-BE"/>
            <a:t>E. Habiletés à l’oral en HE</a:t>
          </a:r>
          <a:r>
            <a:rPr lang="fr-BE">
              <a:latin typeface="Calibri Light" panose="020F0302020204030204"/>
            </a:rPr>
            <a:t> </a:t>
          </a:r>
          <a:endParaRPr lang="fr-BE"/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F. Sentiment de compétence</a:t>
          </a:r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/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>
        <dgm:presLayoutVars>
          <dgm:bulletEnabled val="1"/>
        </dgm:presLayoutVars>
      </dgm:prSet>
      <dgm:spPr/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/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600"/>
            <a:t>A. </a:t>
          </a:r>
          <a:r>
            <a:rPr lang="fr-BE" sz="1600" err="1"/>
            <a:t>Evocations</a:t>
          </a:r>
          <a:r>
            <a:rPr lang="fr-BE" sz="1600"/>
            <a:t> libres </a:t>
          </a:r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70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E. Habiletés à l’oral en HE </a:t>
          </a:r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F. Sentiment de compétence</a:t>
          </a:r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/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>
        <dgm:presLayoutVars>
          <dgm:bulletEnabled val="1"/>
        </dgm:presLayoutVars>
      </dgm:prSet>
      <dgm:spPr/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/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pPr rtl="0"/>
          <a:r>
            <a:rPr lang="fr-BE" sz="1600"/>
            <a:t>A. </a:t>
          </a:r>
          <a:r>
            <a:rPr lang="fr-BE" sz="1600">
              <a:solidFill>
                <a:schemeClr val="bg1"/>
              </a:solidFill>
              <a:latin typeface="Calibri Light" panose="020F0302020204030204"/>
            </a:rPr>
            <a:t>Évocations</a:t>
          </a:r>
          <a:r>
            <a:rPr lang="fr-BE" sz="1600">
              <a:latin typeface="Calibri Light" panose="020F0302020204030204"/>
            </a:rPr>
            <a:t> </a:t>
          </a:r>
          <a:r>
            <a:rPr lang="fr-BE" sz="1600"/>
            <a:t>libres</a:t>
          </a:r>
          <a:r>
            <a:rPr lang="fr-BE" sz="1600">
              <a:latin typeface="Calibri Light" panose="020F0302020204030204"/>
            </a:rPr>
            <a:t> </a:t>
          </a:r>
          <a:endParaRPr lang="fr-BE" sz="1600"/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70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/>
      <dgm:spPr>
        <a:solidFill>
          <a:srgbClr val="00BABC"/>
        </a:solidFill>
      </dgm:spPr>
      <dgm:t>
        <a:bodyPr/>
        <a:lstStyle/>
        <a:p>
          <a:pPr rtl="0"/>
          <a:r>
            <a:rPr lang="fr-BE"/>
            <a:t>E. Habiletés à l’oral en HE</a:t>
          </a:r>
          <a:r>
            <a:rPr lang="fr-BE">
              <a:latin typeface="Calibri Light" panose="020F0302020204030204"/>
            </a:rPr>
            <a:t> </a:t>
          </a:r>
          <a:endParaRPr lang="fr-BE"/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F. Sentiment de compétence</a:t>
          </a:r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/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>
        <dgm:presLayoutVars>
          <dgm:bulletEnabled val="1"/>
        </dgm:presLayoutVars>
      </dgm:prSet>
      <dgm:spPr/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/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600"/>
            <a:t>A. </a:t>
          </a:r>
          <a:r>
            <a:rPr lang="fr-BE" sz="1600" err="1"/>
            <a:t>Evocations</a:t>
          </a:r>
          <a:r>
            <a:rPr lang="fr-BE" sz="1600"/>
            <a:t> libres </a:t>
          </a:r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70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E. Habiletés à l’oral en HE </a:t>
          </a:r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F. Sentiment d’</a:t>
          </a:r>
          <a:r>
            <a:rPr lang="fr-BE" err="1"/>
            <a:t>autoefficacité</a:t>
          </a:r>
          <a:endParaRPr lang="fr-BE"/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/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>
        <dgm:presLayoutVars>
          <dgm:bulletEnabled val="1"/>
        </dgm:presLayoutVars>
      </dgm:prSet>
      <dgm:spPr/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/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pPr rtl="0"/>
          <a:r>
            <a:rPr lang="fr-BE" sz="1600"/>
            <a:t>A. </a:t>
          </a:r>
          <a:r>
            <a:rPr lang="fr-BE" sz="1600">
              <a:solidFill>
                <a:schemeClr val="bg1"/>
              </a:solidFill>
              <a:latin typeface="Calibri Light" panose="020F0302020204030204"/>
            </a:rPr>
            <a:t>Évocations</a:t>
          </a:r>
          <a:r>
            <a:rPr lang="fr-BE" sz="1600">
              <a:latin typeface="Calibri Light" panose="020F0302020204030204"/>
            </a:rPr>
            <a:t> </a:t>
          </a:r>
          <a:r>
            <a:rPr lang="fr-BE" sz="1600"/>
            <a:t>libres</a:t>
          </a:r>
          <a:r>
            <a:rPr lang="fr-BE" sz="1600">
              <a:latin typeface="Calibri Light" panose="020F0302020204030204"/>
            </a:rPr>
            <a:t> </a:t>
          </a:r>
          <a:endParaRPr lang="fr-BE" sz="1600"/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70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/>
      <dgm:spPr>
        <a:solidFill>
          <a:srgbClr val="00BABC"/>
        </a:solidFill>
      </dgm:spPr>
      <dgm:t>
        <a:bodyPr/>
        <a:lstStyle/>
        <a:p>
          <a:pPr rtl="0"/>
          <a:r>
            <a:rPr lang="fr-BE"/>
            <a:t>E. Habiletés à l’oral en HE</a:t>
          </a:r>
          <a:r>
            <a:rPr lang="fr-BE">
              <a:latin typeface="Calibri Light" panose="020F0302020204030204"/>
            </a:rPr>
            <a:t> </a:t>
          </a:r>
          <a:endParaRPr lang="fr-BE"/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F. Sentiment de compétence</a:t>
          </a:r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/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>
        <dgm:presLayoutVars>
          <dgm:bulletEnabled val="1"/>
        </dgm:presLayoutVars>
      </dgm:prSet>
      <dgm:spPr/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/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pPr rtl="0"/>
          <a:r>
            <a:rPr lang="fr-BE" sz="1600"/>
            <a:t>A. </a:t>
          </a:r>
          <a:r>
            <a:rPr lang="fr-BE" sz="1600">
              <a:solidFill>
                <a:schemeClr val="bg1"/>
              </a:solidFill>
              <a:latin typeface="Calibri Light" panose="020F0302020204030204"/>
            </a:rPr>
            <a:t>Évocations</a:t>
          </a:r>
          <a:r>
            <a:rPr lang="fr-BE" sz="1600">
              <a:latin typeface="Calibri Light" panose="020F0302020204030204"/>
            </a:rPr>
            <a:t> </a:t>
          </a:r>
          <a:r>
            <a:rPr lang="fr-BE" sz="1600"/>
            <a:t>libres</a:t>
          </a:r>
          <a:r>
            <a:rPr lang="fr-BE" sz="1600">
              <a:latin typeface="Calibri Light" panose="020F0302020204030204"/>
            </a:rPr>
            <a:t> </a:t>
          </a:r>
          <a:endParaRPr lang="fr-BE" sz="1600"/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BE" sz="170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/>
      <dgm:spPr>
        <a:solidFill>
          <a:srgbClr val="00BABC"/>
        </a:solidFill>
      </dgm:spPr>
      <dgm:t>
        <a:bodyPr/>
        <a:lstStyle/>
        <a:p>
          <a:pPr rtl="0"/>
          <a:r>
            <a:rPr lang="fr-BE"/>
            <a:t>E. Habiletés à l’oral en HE</a:t>
          </a:r>
          <a:r>
            <a:rPr lang="fr-BE">
              <a:latin typeface="Calibri Light" panose="020F0302020204030204"/>
            </a:rPr>
            <a:t> </a:t>
          </a:r>
          <a:endParaRPr lang="fr-BE"/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F. Sentiment de compétence</a:t>
          </a:r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/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>
        <dgm:presLayoutVars>
          <dgm:bulletEnabled val="1"/>
        </dgm:presLayoutVars>
      </dgm:prSet>
      <dgm:spPr/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/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pPr rtl="0"/>
          <a:r>
            <a:rPr lang="fr-BE" sz="1600"/>
            <a:t>A. </a:t>
          </a:r>
          <a:r>
            <a:rPr lang="fr-BE" sz="1600">
              <a:solidFill>
                <a:schemeClr val="bg1"/>
              </a:solidFill>
              <a:latin typeface="Calibri Light" panose="020F0302020204030204"/>
            </a:rPr>
            <a:t>Évocations </a:t>
          </a:r>
          <a:r>
            <a:rPr lang="fr-BE" sz="1600"/>
            <a:t>libres</a:t>
          </a:r>
          <a:r>
            <a:rPr lang="fr-BE" sz="1600">
              <a:latin typeface="Calibri Light" panose="020F0302020204030204"/>
            </a:rPr>
            <a:t> </a:t>
          </a:r>
          <a:endParaRPr lang="fr-BE" sz="1600"/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70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/>
      <dgm:spPr>
        <a:solidFill>
          <a:schemeClr val="accent2"/>
        </a:solidFill>
      </dgm:spPr>
      <dgm:t>
        <a:bodyPr/>
        <a:lstStyle/>
        <a:p>
          <a:r>
            <a:rPr lang="fr-BE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/>
      <dgm:spPr>
        <a:solidFill>
          <a:srgbClr val="00BABC"/>
        </a:solidFill>
      </dgm:spPr>
      <dgm:t>
        <a:bodyPr/>
        <a:lstStyle/>
        <a:p>
          <a:pPr rtl="0"/>
          <a:r>
            <a:rPr lang="fr-BE"/>
            <a:t>E. Habiletés à l’oral en HE</a:t>
          </a:r>
          <a:r>
            <a:rPr lang="fr-BE">
              <a:latin typeface="Calibri Light" panose="020F0302020204030204"/>
            </a:rPr>
            <a:t> </a:t>
          </a:r>
          <a:endParaRPr lang="fr-BE"/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F. Sentiment de compétence</a:t>
          </a:r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/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>
        <dgm:presLayoutVars>
          <dgm:bulletEnabled val="1"/>
        </dgm:presLayoutVars>
      </dgm:prSet>
      <dgm:spPr/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/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pPr rtl="0"/>
          <a:r>
            <a:rPr lang="fr-BE" sz="1600"/>
            <a:t>A. </a:t>
          </a:r>
          <a:r>
            <a:rPr lang="fr-BE" sz="1600">
              <a:solidFill>
                <a:schemeClr val="bg1"/>
              </a:solidFill>
              <a:latin typeface="Calibri Light" panose="020F0302020204030204"/>
            </a:rPr>
            <a:t>Évocations </a:t>
          </a:r>
          <a:r>
            <a:rPr lang="fr-BE" sz="1600"/>
            <a:t>libres</a:t>
          </a:r>
          <a:r>
            <a:rPr lang="fr-BE" sz="1600">
              <a:latin typeface="Calibri Light" panose="020F0302020204030204"/>
            </a:rPr>
            <a:t> </a:t>
          </a:r>
          <a:endParaRPr lang="fr-BE" sz="1600"/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70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/>
      <dgm:spPr>
        <a:solidFill>
          <a:schemeClr val="accent2"/>
        </a:solidFill>
      </dgm:spPr>
      <dgm:t>
        <a:bodyPr/>
        <a:lstStyle/>
        <a:p>
          <a:r>
            <a:rPr lang="fr-BE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/>
      <dgm:spPr>
        <a:solidFill>
          <a:srgbClr val="00BABC"/>
        </a:solidFill>
      </dgm:spPr>
      <dgm:t>
        <a:bodyPr/>
        <a:lstStyle/>
        <a:p>
          <a:pPr rtl="0"/>
          <a:r>
            <a:rPr lang="fr-BE"/>
            <a:t>E. Habiletés à l’oral en HE</a:t>
          </a:r>
          <a:r>
            <a:rPr lang="fr-BE">
              <a:latin typeface="Calibri Light" panose="020F0302020204030204"/>
            </a:rPr>
            <a:t> </a:t>
          </a:r>
          <a:endParaRPr lang="fr-BE"/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F. Sentiment de compétence</a:t>
          </a:r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 custLinFactNeighborX="756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/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>
        <dgm:presLayoutVars>
          <dgm:bulletEnabled val="1"/>
        </dgm:presLayoutVars>
      </dgm:prSet>
      <dgm:spPr/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/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pPr rtl="0"/>
          <a:r>
            <a:rPr lang="fr-BE" sz="1600"/>
            <a:t>A. </a:t>
          </a:r>
          <a:r>
            <a:rPr lang="fr-BE" sz="1600">
              <a:latin typeface="Calibri Light" panose="020F0302020204030204"/>
            </a:rPr>
            <a:t>Évocations </a:t>
          </a:r>
          <a:r>
            <a:rPr lang="fr-BE" sz="1600"/>
            <a:t>libres</a:t>
          </a:r>
          <a:r>
            <a:rPr lang="fr-BE" sz="1600">
              <a:latin typeface="Calibri Light" panose="020F0302020204030204"/>
            </a:rPr>
            <a:t> </a:t>
          </a:r>
          <a:endParaRPr lang="fr-BE" sz="1600"/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70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/>
      <dgm:spPr>
        <a:solidFill>
          <a:schemeClr val="accent2"/>
        </a:solidFill>
      </dgm:spPr>
      <dgm:t>
        <a:bodyPr/>
        <a:lstStyle/>
        <a:p>
          <a:pPr rtl="0"/>
          <a:r>
            <a:rPr lang="fr-BE"/>
            <a:t>E. Habiletés à l’oral en HE</a:t>
          </a:r>
          <a:r>
            <a:rPr lang="fr-BE">
              <a:latin typeface="Calibri Light" panose="020F0302020204030204"/>
            </a:rPr>
            <a:t> </a:t>
          </a:r>
          <a:endParaRPr lang="fr-BE"/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F. Sentiment de compétence</a:t>
          </a:r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/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 custLinFactNeighborX="2291">
        <dgm:presLayoutVars>
          <dgm:bulletEnabled val="1"/>
        </dgm:presLayoutVars>
      </dgm:prSet>
      <dgm:spPr/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/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36869-F806-4215-A92C-CB975B2FFC8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5037FB7-65FC-4787-9998-6EE66B7987C7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Du côté des discours communs</a:t>
          </a:r>
        </a:p>
      </dgm:t>
    </dgm:pt>
    <dgm:pt modelId="{5EE01566-5838-4286-8398-264D8BA3D12E}" type="parTrans" cxnId="{6E7ED982-B416-4FC1-BBA9-F1AFAE497A7F}">
      <dgm:prSet/>
      <dgm:spPr/>
      <dgm:t>
        <a:bodyPr/>
        <a:lstStyle/>
        <a:p>
          <a:endParaRPr lang="fr-BE"/>
        </a:p>
      </dgm:t>
    </dgm:pt>
    <dgm:pt modelId="{74355955-AEEC-4C0B-9A2E-2689F1861BBD}" type="sibTrans" cxnId="{6E7ED982-B416-4FC1-BBA9-F1AFAE497A7F}">
      <dgm:prSet/>
      <dgm:spPr/>
      <dgm:t>
        <a:bodyPr/>
        <a:lstStyle/>
        <a:p>
          <a:endParaRPr lang="fr-BE"/>
        </a:p>
      </dgm:t>
    </dgm:pt>
    <dgm:pt modelId="{A966527A-476B-4625-B0EE-2591C462D82B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Du côté de l’oral académique</a:t>
          </a:r>
        </a:p>
      </dgm:t>
    </dgm:pt>
    <dgm:pt modelId="{D50BC28D-670F-40AD-B601-05EEA0214AC6}" type="parTrans" cxnId="{6F125A81-2527-4D36-866C-853B057B5060}">
      <dgm:prSet/>
      <dgm:spPr/>
      <dgm:t>
        <a:bodyPr/>
        <a:lstStyle/>
        <a:p>
          <a:endParaRPr lang="fr-BE"/>
        </a:p>
      </dgm:t>
    </dgm:pt>
    <dgm:pt modelId="{2683628A-9E5F-4117-8EE3-D527AB2EDF98}" type="sibTrans" cxnId="{6F125A81-2527-4D36-866C-853B057B5060}">
      <dgm:prSet/>
      <dgm:spPr/>
      <dgm:t>
        <a:bodyPr/>
        <a:lstStyle/>
        <a:p>
          <a:endParaRPr lang="fr-BE"/>
        </a:p>
      </dgm:t>
    </dgm:pt>
    <dgm:pt modelId="{62194168-FB36-4745-9CB2-ACF386985AD5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Du côté de la didactique de l’oral</a:t>
          </a:r>
        </a:p>
      </dgm:t>
    </dgm:pt>
    <dgm:pt modelId="{32DBDDF1-6AC9-4931-B406-3BF20D7B344B}" type="parTrans" cxnId="{A8A71758-CA2A-454E-9029-7ADC816F8AD7}">
      <dgm:prSet/>
      <dgm:spPr/>
      <dgm:t>
        <a:bodyPr/>
        <a:lstStyle/>
        <a:p>
          <a:endParaRPr lang="fr-BE"/>
        </a:p>
      </dgm:t>
    </dgm:pt>
    <dgm:pt modelId="{263B5CAD-EAD6-45FE-9FD1-C3C8E92361AF}" type="sibTrans" cxnId="{A8A71758-CA2A-454E-9029-7ADC816F8AD7}">
      <dgm:prSet/>
      <dgm:spPr/>
      <dgm:t>
        <a:bodyPr/>
        <a:lstStyle/>
        <a:p>
          <a:endParaRPr lang="fr-BE"/>
        </a:p>
      </dgm:t>
    </dgm:pt>
    <dgm:pt modelId="{00A15179-D3AD-47E2-A086-81AD53FADB65}" type="pres">
      <dgm:prSet presAssocID="{D8436869-F806-4215-A92C-CB975B2FFC8E}" presName="compositeShape" presStyleCnt="0">
        <dgm:presLayoutVars>
          <dgm:chMax val="7"/>
          <dgm:dir/>
          <dgm:resizeHandles val="exact"/>
        </dgm:presLayoutVars>
      </dgm:prSet>
      <dgm:spPr/>
    </dgm:pt>
    <dgm:pt modelId="{5E26DC39-1409-4440-91A9-1AEBC786E5D6}" type="pres">
      <dgm:prSet presAssocID="{D8436869-F806-4215-A92C-CB975B2FFC8E}" presName="wedge1" presStyleLbl="node1" presStyleIdx="0" presStyleCnt="3" custScaleX="99302" custScaleY="100824" custLinFactNeighborX="-4402" custLinFactNeighborY="4551"/>
      <dgm:spPr/>
    </dgm:pt>
    <dgm:pt modelId="{74916537-882D-468C-B72A-B341C303BF71}" type="pres">
      <dgm:prSet presAssocID="{D8436869-F806-4215-A92C-CB975B2FFC8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12136D-93E3-49EE-9F89-AAFCCD5878DB}" type="pres">
      <dgm:prSet presAssocID="{D8436869-F806-4215-A92C-CB975B2FFC8E}" presName="wedge2" presStyleLbl="node1" presStyleIdx="1" presStyleCnt="3" custLinFactNeighborX="-1027" custLinFactNeighborY="4459"/>
      <dgm:spPr/>
    </dgm:pt>
    <dgm:pt modelId="{73596000-82E3-40B1-BA4C-67CCAA88313A}" type="pres">
      <dgm:prSet presAssocID="{D8436869-F806-4215-A92C-CB975B2FFC8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6AE40F-B061-494F-AEDF-0598013EEC16}" type="pres">
      <dgm:prSet presAssocID="{D8436869-F806-4215-A92C-CB975B2FFC8E}" presName="wedge3" presStyleLbl="node1" presStyleIdx="2" presStyleCnt="3" custLinFactNeighborX="-2454" custLinFactNeighborY="1442"/>
      <dgm:spPr/>
    </dgm:pt>
    <dgm:pt modelId="{2C91EFD3-D09E-437F-A381-2A824D82243D}" type="pres">
      <dgm:prSet presAssocID="{D8436869-F806-4215-A92C-CB975B2FFC8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1126610-1BFE-4FA0-84CA-8631F26FD3B6}" type="presOf" srcId="{55037FB7-65FC-4787-9998-6EE66B7987C7}" destId="{5E26DC39-1409-4440-91A9-1AEBC786E5D6}" srcOrd="0" destOrd="0" presId="urn:microsoft.com/office/officeart/2005/8/layout/chart3"/>
    <dgm:cxn modelId="{E5EC9E34-DDB5-4032-8185-0C3F59A7B844}" type="presOf" srcId="{62194168-FB36-4745-9CB2-ACF386985AD5}" destId="{016AE40F-B061-494F-AEDF-0598013EEC16}" srcOrd="0" destOrd="0" presId="urn:microsoft.com/office/officeart/2005/8/layout/chart3"/>
    <dgm:cxn modelId="{AAE23B4E-E666-45D3-AA07-E2A24E866969}" type="presOf" srcId="{A966527A-476B-4625-B0EE-2591C462D82B}" destId="{6912136D-93E3-49EE-9F89-AAFCCD5878DB}" srcOrd="0" destOrd="0" presId="urn:microsoft.com/office/officeart/2005/8/layout/chart3"/>
    <dgm:cxn modelId="{69596970-4A90-4BC2-9220-B66858DC3427}" type="presOf" srcId="{D8436869-F806-4215-A92C-CB975B2FFC8E}" destId="{00A15179-D3AD-47E2-A086-81AD53FADB65}" srcOrd="0" destOrd="0" presId="urn:microsoft.com/office/officeart/2005/8/layout/chart3"/>
    <dgm:cxn modelId="{A8A71758-CA2A-454E-9029-7ADC816F8AD7}" srcId="{D8436869-F806-4215-A92C-CB975B2FFC8E}" destId="{62194168-FB36-4745-9CB2-ACF386985AD5}" srcOrd="2" destOrd="0" parTransId="{32DBDDF1-6AC9-4931-B406-3BF20D7B344B}" sibTransId="{263B5CAD-EAD6-45FE-9FD1-C3C8E92361AF}"/>
    <dgm:cxn modelId="{6F125A81-2527-4D36-866C-853B057B5060}" srcId="{D8436869-F806-4215-A92C-CB975B2FFC8E}" destId="{A966527A-476B-4625-B0EE-2591C462D82B}" srcOrd="1" destOrd="0" parTransId="{D50BC28D-670F-40AD-B601-05EEA0214AC6}" sibTransId="{2683628A-9E5F-4117-8EE3-D527AB2EDF98}"/>
    <dgm:cxn modelId="{3735B981-20F1-4DC6-BB34-5F62F431AF7A}" type="presOf" srcId="{A966527A-476B-4625-B0EE-2591C462D82B}" destId="{73596000-82E3-40B1-BA4C-67CCAA88313A}" srcOrd="1" destOrd="0" presId="urn:microsoft.com/office/officeart/2005/8/layout/chart3"/>
    <dgm:cxn modelId="{6E7ED982-B416-4FC1-BBA9-F1AFAE497A7F}" srcId="{D8436869-F806-4215-A92C-CB975B2FFC8E}" destId="{55037FB7-65FC-4787-9998-6EE66B7987C7}" srcOrd="0" destOrd="0" parTransId="{5EE01566-5838-4286-8398-264D8BA3D12E}" sibTransId="{74355955-AEEC-4C0B-9A2E-2689F1861BBD}"/>
    <dgm:cxn modelId="{987199AF-8B2F-4E8B-8CCE-64E0398B3FCD}" type="presOf" srcId="{55037FB7-65FC-4787-9998-6EE66B7987C7}" destId="{74916537-882D-468C-B72A-B341C303BF71}" srcOrd="1" destOrd="0" presId="urn:microsoft.com/office/officeart/2005/8/layout/chart3"/>
    <dgm:cxn modelId="{E17A9FF0-1EEA-452C-8883-B7700E574B5B}" type="presOf" srcId="{62194168-FB36-4745-9CB2-ACF386985AD5}" destId="{2C91EFD3-D09E-437F-A381-2A824D82243D}" srcOrd="1" destOrd="0" presId="urn:microsoft.com/office/officeart/2005/8/layout/chart3"/>
    <dgm:cxn modelId="{EB94F4B6-D47B-447F-99C9-86EB7142AA1A}" type="presParOf" srcId="{00A15179-D3AD-47E2-A086-81AD53FADB65}" destId="{5E26DC39-1409-4440-91A9-1AEBC786E5D6}" srcOrd="0" destOrd="0" presId="urn:microsoft.com/office/officeart/2005/8/layout/chart3"/>
    <dgm:cxn modelId="{B29F637B-B00B-4614-A201-8845952FCB66}" type="presParOf" srcId="{00A15179-D3AD-47E2-A086-81AD53FADB65}" destId="{74916537-882D-468C-B72A-B341C303BF71}" srcOrd="1" destOrd="0" presId="urn:microsoft.com/office/officeart/2005/8/layout/chart3"/>
    <dgm:cxn modelId="{97D50326-56BC-4782-831B-C542E8D0B16E}" type="presParOf" srcId="{00A15179-D3AD-47E2-A086-81AD53FADB65}" destId="{6912136D-93E3-49EE-9F89-AAFCCD5878DB}" srcOrd="2" destOrd="0" presId="urn:microsoft.com/office/officeart/2005/8/layout/chart3"/>
    <dgm:cxn modelId="{9FC8E2CD-2A0D-498A-AF3D-0293AB5C440C}" type="presParOf" srcId="{00A15179-D3AD-47E2-A086-81AD53FADB65}" destId="{73596000-82E3-40B1-BA4C-67CCAA88313A}" srcOrd="3" destOrd="0" presId="urn:microsoft.com/office/officeart/2005/8/layout/chart3"/>
    <dgm:cxn modelId="{D81F9458-BEDD-47A2-819D-8C28C9B7209C}" type="presParOf" srcId="{00A15179-D3AD-47E2-A086-81AD53FADB65}" destId="{016AE40F-B061-494F-AEDF-0598013EEC16}" srcOrd="4" destOrd="0" presId="urn:microsoft.com/office/officeart/2005/8/layout/chart3"/>
    <dgm:cxn modelId="{B0A42120-2EEE-46E4-9584-ED2AB3A23FBB}" type="presParOf" srcId="{00A15179-D3AD-47E2-A086-81AD53FADB65}" destId="{2C91EFD3-D09E-437F-A381-2A824D82243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pPr rtl="0"/>
          <a:r>
            <a:rPr lang="fr-BE" sz="1600"/>
            <a:t>A. </a:t>
          </a:r>
          <a:r>
            <a:rPr lang="fr-BE" sz="1600">
              <a:latin typeface="Calibri Light" panose="020F0302020204030204"/>
            </a:rPr>
            <a:t>Évocations </a:t>
          </a:r>
          <a:r>
            <a:rPr lang="fr-BE" sz="1600"/>
            <a:t>libres</a:t>
          </a:r>
          <a:r>
            <a:rPr lang="fr-BE" sz="1600">
              <a:latin typeface="Calibri Light" panose="020F0302020204030204"/>
            </a:rPr>
            <a:t> </a:t>
          </a:r>
          <a:endParaRPr lang="fr-BE" sz="1600"/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600" dirty="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600" dirty="0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600" dirty="0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 custT="1"/>
      <dgm:spPr>
        <a:solidFill>
          <a:srgbClr val="00BABC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6670" tIns="26670" rIns="26670" bIns="26670" numCol="1" spcCol="1270" anchor="ctr" anchorCtr="0"/>
        <a:lstStyle/>
        <a:p>
          <a:pPr rtl="0"/>
          <a:r>
            <a:rPr lang="fr-BE" sz="1600" dirty="0">
              <a:latin typeface="+mn-lt"/>
            </a:rPr>
            <a:t>E. Habiletés à l’oral en HE </a:t>
          </a:r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F. Sentiment de compétence</a:t>
          </a:r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>
        <a:xfrm>
          <a:off x="5788750" y="57003"/>
          <a:ext cx="1817257" cy="1738463"/>
        </a:xfrm>
        <a:prstGeom prst="ellipse">
          <a:avLst/>
        </a:prstGeom>
      </dgm:spPr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 custLinFactNeighborX="2291">
        <dgm:presLayoutVars>
          <dgm:bulletEnabled val="1"/>
        </dgm:presLayoutVars>
      </dgm:prSet>
      <dgm:spPr>
        <a:xfrm>
          <a:off x="5839240" y="2546580"/>
          <a:ext cx="1772848" cy="1757044"/>
        </a:xfrm>
        <a:prstGeom prst="ellipse">
          <a:avLst/>
        </a:prstGeom>
      </dgm:spPr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>
        <a:xfrm>
          <a:off x="8539062" y="2510535"/>
          <a:ext cx="1748373" cy="1765440"/>
        </a:xfrm>
        <a:prstGeom prst="ellipse">
          <a:avLst/>
        </a:prstGeom>
      </dgm:spPr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pPr rtl="0"/>
          <a:r>
            <a:rPr lang="fr-BE" sz="1600"/>
            <a:t>A. </a:t>
          </a:r>
          <a:r>
            <a:rPr lang="fr-BE" sz="1600">
              <a:solidFill>
                <a:schemeClr val="bg1"/>
              </a:solidFill>
              <a:latin typeface="Calibri Light" panose="020F0302020204030204"/>
            </a:rPr>
            <a:t>Évocations </a:t>
          </a:r>
          <a:r>
            <a:rPr lang="fr-BE" sz="1600"/>
            <a:t>libres</a:t>
          </a:r>
          <a:r>
            <a:rPr lang="fr-BE" sz="1600">
              <a:latin typeface="Calibri Light" panose="020F0302020204030204"/>
            </a:rPr>
            <a:t> </a:t>
          </a:r>
          <a:endParaRPr lang="fr-BE" sz="1600"/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70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/>
      <dgm:spPr>
        <a:solidFill>
          <a:srgbClr val="00BABC"/>
        </a:solidFill>
      </dgm:spPr>
      <dgm:t>
        <a:bodyPr/>
        <a:lstStyle/>
        <a:p>
          <a:pPr rtl="0"/>
          <a:r>
            <a:rPr lang="fr-BE"/>
            <a:t>E. Habiletés à l’oral en HE</a:t>
          </a:r>
          <a:r>
            <a:rPr lang="fr-BE">
              <a:latin typeface="Calibri Light" panose="020F0302020204030204"/>
            </a:rPr>
            <a:t> </a:t>
          </a:r>
          <a:endParaRPr lang="fr-BE"/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/>
      <dgm:spPr>
        <a:solidFill>
          <a:schemeClr val="accent2"/>
        </a:solidFill>
      </dgm:spPr>
      <dgm:t>
        <a:bodyPr/>
        <a:lstStyle/>
        <a:p>
          <a:r>
            <a:rPr lang="fr-BE"/>
            <a:t>F. Représentations des enseignants</a:t>
          </a:r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/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>
        <dgm:presLayoutVars>
          <dgm:bulletEnabled val="1"/>
        </dgm:presLayoutVars>
      </dgm:prSet>
      <dgm:spPr/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/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436869-F806-4215-A92C-CB975B2FFC8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5037FB7-65FC-4787-9998-6EE66B7987C7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Du côté des discours communs</a:t>
          </a:r>
        </a:p>
      </dgm:t>
    </dgm:pt>
    <dgm:pt modelId="{5EE01566-5838-4286-8398-264D8BA3D12E}" type="parTrans" cxnId="{6E7ED982-B416-4FC1-BBA9-F1AFAE497A7F}">
      <dgm:prSet/>
      <dgm:spPr/>
      <dgm:t>
        <a:bodyPr/>
        <a:lstStyle/>
        <a:p>
          <a:endParaRPr lang="fr-BE"/>
        </a:p>
      </dgm:t>
    </dgm:pt>
    <dgm:pt modelId="{74355955-AEEC-4C0B-9A2E-2689F1861BBD}" type="sibTrans" cxnId="{6E7ED982-B416-4FC1-BBA9-F1AFAE497A7F}">
      <dgm:prSet/>
      <dgm:spPr/>
      <dgm:t>
        <a:bodyPr/>
        <a:lstStyle/>
        <a:p>
          <a:endParaRPr lang="fr-BE"/>
        </a:p>
      </dgm:t>
    </dgm:pt>
    <dgm:pt modelId="{A966527A-476B-4625-B0EE-2591C462D82B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Du côté de l’oral académique</a:t>
          </a:r>
        </a:p>
      </dgm:t>
    </dgm:pt>
    <dgm:pt modelId="{D50BC28D-670F-40AD-B601-05EEA0214AC6}" type="parTrans" cxnId="{6F125A81-2527-4D36-866C-853B057B5060}">
      <dgm:prSet/>
      <dgm:spPr/>
      <dgm:t>
        <a:bodyPr/>
        <a:lstStyle/>
        <a:p>
          <a:endParaRPr lang="fr-BE"/>
        </a:p>
      </dgm:t>
    </dgm:pt>
    <dgm:pt modelId="{2683628A-9E5F-4117-8EE3-D527AB2EDF98}" type="sibTrans" cxnId="{6F125A81-2527-4D36-866C-853B057B5060}">
      <dgm:prSet/>
      <dgm:spPr/>
      <dgm:t>
        <a:bodyPr/>
        <a:lstStyle/>
        <a:p>
          <a:endParaRPr lang="fr-BE"/>
        </a:p>
      </dgm:t>
    </dgm:pt>
    <dgm:pt modelId="{62194168-FB36-4745-9CB2-ACF386985AD5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Du côté de la didactique de l’oral</a:t>
          </a:r>
        </a:p>
      </dgm:t>
    </dgm:pt>
    <dgm:pt modelId="{32DBDDF1-6AC9-4931-B406-3BF20D7B344B}" type="parTrans" cxnId="{A8A71758-CA2A-454E-9029-7ADC816F8AD7}">
      <dgm:prSet/>
      <dgm:spPr/>
      <dgm:t>
        <a:bodyPr/>
        <a:lstStyle/>
        <a:p>
          <a:endParaRPr lang="fr-BE"/>
        </a:p>
      </dgm:t>
    </dgm:pt>
    <dgm:pt modelId="{263B5CAD-EAD6-45FE-9FD1-C3C8E92361AF}" type="sibTrans" cxnId="{A8A71758-CA2A-454E-9029-7ADC816F8AD7}">
      <dgm:prSet/>
      <dgm:spPr/>
      <dgm:t>
        <a:bodyPr/>
        <a:lstStyle/>
        <a:p>
          <a:endParaRPr lang="fr-BE"/>
        </a:p>
      </dgm:t>
    </dgm:pt>
    <dgm:pt modelId="{00A15179-D3AD-47E2-A086-81AD53FADB65}" type="pres">
      <dgm:prSet presAssocID="{D8436869-F806-4215-A92C-CB975B2FFC8E}" presName="compositeShape" presStyleCnt="0">
        <dgm:presLayoutVars>
          <dgm:chMax val="7"/>
          <dgm:dir/>
          <dgm:resizeHandles val="exact"/>
        </dgm:presLayoutVars>
      </dgm:prSet>
      <dgm:spPr/>
    </dgm:pt>
    <dgm:pt modelId="{5E26DC39-1409-4440-91A9-1AEBC786E5D6}" type="pres">
      <dgm:prSet presAssocID="{D8436869-F806-4215-A92C-CB975B2FFC8E}" presName="wedge1" presStyleLbl="node1" presStyleIdx="0" presStyleCnt="3" custScaleX="99302" custScaleY="100824" custLinFactNeighborX="-2380" custLinFactNeighborY="3793"/>
      <dgm:spPr/>
    </dgm:pt>
    <dgm:pt modelId="{74916537-882D-468C-B72A-B341C303BF71}" type="pres">
      <dgm:prSet presAssocID="{D8436869-F806-4215-A92C-CB975B2FFC8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12136D-93E3-49EE-9F89-AAFCCD5878DB}" type="pres">
      <dgm:prSet presAssocID="{D8436869-F806-4215-A92C-CB975B2FFC8E}" presName="wedge2" presStyleLbl="node1" presStyleIdx="1" presStyleCnt="3" custLinFactNeighborX="0" custLinFactNeighborY="4095"/>
      <dgm:spPr/>
    </dgm:pt>
    <dgm:pt modelId="{73596000-82E3-40B1-BA4C-67CCAA88313A}" type="pres">
      <dgm:prSet presAssocID="{D8436869-F806-4215-A92C-CB975B2FFC8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6AE40F-B061-494F-AEDF-0598013EEC16}" type="pres">
      <dgm:prSet presAssocID="{D8436869-F806-4215-A92C-CB975B2FFC8E}" presName="wedge3" presStyleLbl="node1" presStyleIdx="2" presStyleCnt="3" custLinFactNeighborX="-758"/>
      <dgm:spPr/>
    </dgm:pt>
    <dgm:pt modelId="{2C91EFD3-D09E-437F-A381-2A824D82243D}" type="pres">
      <dgm:prSet presAssocID="{D8436869-F806-4215-A92C-CB975B2FFC8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DF98A0C-B9BD-4C45-8082-64ACEDDD1534}" type="presOf" srcId="{62194168-FB36-4745-9CB2-ACF386985AD5}" destId="{2C91EFD3-D09E-437F-A381-2A824D82243D}" srcOrd="1" destOrd="0" presId="urn:microsoft.com/office/officeart/2005/8/layout/chart3"/>
    <dgm:cxn modelId="{21126610-1BFE-4FA0-84CA-8631F26FD3B6}" type="presOf" srcId="{55037FB7-65FC-4787-9998-6EE66B7987C7}" destId="{5E26DC39-1409-4440-91A9-1AEBC786E5D6}" srcOrd="0" destOrd="0" presId="urn:microsoft.com/office/officeart/2005/8/layout/chart3"/>
    <dgm:cxn modelId="{776BF637-5A66-4F9B-AD65-1971ECE91A75}" type="presOf" srcId="{62194168-FB36-4745-9CB2-ACF386985AD5}" destId="{016AE40F-B061-494F-AEDF-0598013EEC16}" srcOrd="0" destOrd="0" presId="urn:microsoft.com/office/officeart/2005/8/layout/chart3"/>
    <dgm:cxn modelId="{69596970-4A90-4BC2-9220-B66858DC3427}" type="presOf" srcId="{D8436869-F806-4215-A92C-CB975B2FFC8E}" destId="{00A15179-D3AD-47E2-A086-81AD53FADB65}" srcOrd="0" destOrd="0" presId="urn:microsoft.com/office/officeart/2005/8/layout/chart3"/>
    <dgm:cxn modelId="{A8A71758-CA2A-454E-9029-7ADC816F8AD7}" srcId="{D8436869-F806-4215-A92C-CB975B2FFC8E}" destId="{62194168-FB36-4745-9CB2-ACF386985AD5}" srcOrd="2" destOrd="0" parTransId="{32DBDDF1-6AC9-4931-B406-3BF20D7B344B}" sibTransId="{263B5CAD-EAD6-45FE-9FD1-C3C8E92361AF}"/>
    <dgm:cxn modelId="{6F125A81-2527-4D36-866C-853B057B5060}" srcId="{D8436869-F806-4215-A92C-CB975B2FFC8E}" destId="{A966527A-476B-4625-B0EE-2591C462D82B}" srcOrd="1" destOrd="0" parTransId="{D50BC28D-670F-40AD-B601-05EEA0214AC6}" sibTransId="{2683628A-9E5F-4117-8EE3-D527AB2EDF98}"/>
    <dgm:cxn modelId="{6E7ED982-B416-4FC1-BBA9-F1AFAE497A7F}" srcId="{D8436869-F806-4215-A92C-CB975B2FFC8E}" destId="{55037FB7-65FC-4787-9998-6EE66B7987C7}" srcOrd="0" destOrd="0" parTransId="{5EE01566-5838-4286-8398-264D8BA3D12E}" sibTransId="{74355955-AEEC-4C0B-9A2E-2689F1861BBD}"/>
    <dgm:cxn modelId="{E10DDDA5-DC32-4A71-A2A6-3BB6AF0366D7}" type="presOf" srcId="{A966527A-476B-4625-B0EE-2591C462D82B}" destId="{73596000-82E3-40B1-BA4C-67CCAA88313A}" srcOrd="1" destOrd="0" presId="urn:microsoft.com/office/officeart/2005/8/layout/chart3"/>
    <dgm:cxn modelId="{987199AF-8B2F-4E8B-8CCE-64E0398B3FCD}" type="presOf" srcId="{55037FB7-65FC-4787-9998-6EE66B7987C7}" destId="{74916537-882D-468C-B72A-B341C303BF71}" srcOrd="1" destOrd="0" presId="urn:microsoft.com/office/officeart/2005/8/layout/chart3"/>
    <dgm:cxn modelId="{F4D79ED0-BE16-495B-BBC9-8B023A809A9B}" type="presOf" srcId="{A966527A-476B-4625-B0EE-2591C462D82B}" destId="{6912136D-93E3-49EE-9F89-AAFCCD5878DB}" srcOrd="0" destOrd="0" presId="urn:microsoft.com/office/officeart/2005/8/layout/chart3"/>
    <dgm:cxn modelId="{EB94F4B6-D47B-447F-99C9-86EB7142AA1A}" type="presParOf" srcId="{00A15179-D3AD-47E2-A086-81AD53FADB65}" destId="{5E26DC39-1409-4440-91A9-1AEBC786E5D6}" srcOrd="0" destOrd="0" presId="urn:microsoft.com/office/officeart/2005/8/layout/chart3"/>
    <dgm:cxn modelId="{B29F637B-B00B-4614-A201-8845952FCB66}" type="presParOf" srcId="{00A15179-D3AD-47E2-A086-81AD53FADB65}" destId="{74916537-882D-468C-B72A-B341C303BF71}" srcOrd="1" destOrd="0" presId="urn:microsoft.com/office/officeart/2005/8/layout/chart3"/>
    <dgm:cxn modelId="{97D50326-56BC-4782-831B-C542E8D0B16E}" type="presParOf" srcId="{00A15179-D3AD-47E2-A086-81AD53FADB65}" destId="{6912136D-93E3-49EE-9F89-AAFCCD5878DB}" srcOrd="2" destOrd="0" presId="urn:microsoft.com/office/officeart/2005/8/layout/chart3"/>
    <dgm:cxn modelId="{9FC8E2CD-2A0D-498A-AF3D-0293AB5C440C}" type="presParOf" srcId="{00A15179-D3AD-47E2-A086-81AD53FADB65}" destId="{73596000-82E3-40B1-BA4C-67CCAA88313A}" srcOrd="3" destOrd="0" presId="urn:microsoft.com/office/officeart/2005/8/layout/chart3"/>
    <dgm:cxn modelId="{D81F9458-BEDD-47A2-819D-8C28C9B7209C}" type="presParOf" srcId="{00A15179-D3AD-47E2-A086-81AD53FADB65}" destId="{016AE40F-B061-494F-AEDF-0598013EEC16}" srcOrd="4" destOrd="0" presId="urn:microsoft.com/office/officeart/2005/8/layout/chart3"/>
    <dgm:cxn modelId="{B0A42120-2EEE-46E4-9584-ED2AB3A23FBB}" type="presParOf" srcId="{00A15179-D3AD-47E2-A086-81AD53FADB65}" destId="{2C91EFD3-D09E-437F-A381-2A824D82243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436869-F806-4215-A92C-CB975B2FFC8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5037FB7-65FC-4787-9998-6EE66B7987C7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Du côté des discours communs</a:t>
          </a:r>
        </a:p>
      </dgm:t>
    </dgm:pt>
    <dgm:pt modelId="{5EE01566-5838-4286-8398-264D8BA3D12E}" type="parTrans" cxnId="{6E7ED982-B416-4FC1-BBA9-F1AFAE497A7F}">
      <dgm:prSet/>
      <dgm:spPr/>
      <dgm:t>
        <a:bodyPr/>
        <a:lstStyle/>
        <a:p>
          <a:endParaRPr lang="fr-BE"/>
        </a:p>
      </dgm:t>
    </dgm:pt>
    <dgm:pt modelId="{74355955-AEEC-4C0B-9A2E-2689F1861BBD}" type="sibTrans" cxnId="{6E7ED982-B416-4FC1-BBA9-F1AFAE497A7F}">
      <dgm:prSet/>
      <dgm:spPr/>
      <dgm:t>
        <a:bodyPr/>
        <a:lstStyle/>
        <a:p>
          <a:endParaRPr lang="fr-BE"/>
        </a:p>
      </dgm:t>
    </dgm:pt>
    <dgm:pt modelId="{A966527A-476B-4625-B0EE-2591C462D82B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Du côté de l’oral académique</a:t>
          </a:r>
        </a:p>
      </dgm:t>
    </dgm:pt>
    <dgm:pt modelId="{D50BC28D-670F-40AD-B601-05EEA0214AC6}" type="parTrans" cxnId="{6F125A81-2527-4D36-866C-853B057B5060}">
      <dgm:prSet/>
      <dgm:spPr/>
      <dgm:t>
        <a:bodyPr/>
        <a:lstStyle/>
        <a:p>
          <a:endParaRPr lang="fr-BE"/>
        </a:p>
      </dgm:t>
    </dgm:pt>
    <dgm:pt modelId="{2683628A-9E5F-4117-8EE3-D527AB2EDF98}" type="sibTrans" cxnId="{6F125A81-2527-4D36-866C-853B057B5060}">
      <dgm:prSet/>
      <dgm:spPr/>
      <dgm:t>
        <a:bodyPr/>
        <a:lstStyle/>
        <a:p>
          <a:endParaRPr lang="fr-BE"/>
        </a:p>
      </dgm:t>
    </dgm:pt>
    <dgm:pt modelId="{62194168-FB36-4745-9CB2-ACF386985AD5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Du côté de la didactique de l’oral</a:t>
          </a:r>
        </a:p>
      </dgm:t>
    </dgm:pt>
    <dgm:pt modelId="{32DBDDF1-6AC9-4931-B406-3BF20D7B344B}" type="parTrans" cxnId="{A8A71758-CA2A-454E-9029-7ADC816F8AD7}">
      <dgm:prSet/>
      <dgm:spPr/>
      <dgm:t>
        <a:bodyPr/>
        <a:lstStyle/>
        <a:p>
          <a:endParaRPr lang="fr-BE"/>
        </a:p>
      </dgm:t>
    </dgm:pt>
    <dgm:pt modelId="{263B5CAD-EAD6-45FE-9FD1-C3C8E92361AF}" type="sibTrans" cxnId="{A8A71758-CA2A-454E-9029-7ADC816F8AD7}">
      <dgm:prSet/>
      <dgm:spPr/>
      <dgm:t>
        <a:bodyPr/>
        <a:lstStyle/>
        <a:p>
          <a:endParaRPr lang="fr-BE"/>
        </a:p>
      </dgm:t>
    </dgm:pt>
    <dgm:pt modelId="{00A15179-D3AD-47E2-A086-81AD53FADB65}" type="pres">
      <dgm:prSet presAssocID="{D8436869-F806-4215-A92C-CB975B2FFC8E}" presName="compositeShape" presStyleCnt="0">
        <dgm:presLayoutVars>
          <dgm:chMax val="7"/>
          <dgm:dir/>
          <dgm:resizeHandles val="exact"/>
        </dgm:presLayoutVars>
      </dgm:prSet>
      <dgm:spPr/>
    </dgm:pt>
    <dgm:pt modelId="{5E26DC39-1409-4440-91A9-1AEBC786E5D6}" type="pres">
      <dgm:prSet presAssocID="{D8436869-F806-4215-A92C-CB975B2FFC8E}" presName="wedge1" presStyleLbl="node1" presStyleIdx="0" presStyleCnt="3" custScaleX="99302" custScaleY="100824" custLinFactNeighborX="-3139" custLinFactNeighborY="1479"/>
      <dgm:spPr/>
    </dgm:pt>
    <dgm:pt modelId="{74916537-882D-468C-B72A-B341C303BF71}" type="pres">
      <dgm:prSet presAssocID="{D8436869-F806-4215-A92C-CB975B2FFC8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12136D-93E3-49EE-9F89-AAFCCD5878DB}" type="pres">
      <dgm:prSet presAssocID="{D8436869-F806-4215-A92C-CB975B2FFC8E}" presName="wedge2" presStyleLbl="node1" presStyleIdx="1" presStyleCnt="3" custLinFactNeighborX="269" custLinFactNeighborY="2959"/>
      <dgm:spPr/>
    </dgm:pt>
    <dgm:pt modelId="{73596000-82E3-40B1-BA4C-67CCAA88313A}" type="pres">
      <dgm:prSet presAssocID="{D8436869-F806-4215-A92C-CB975B2FFC8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6AE40F-B061-494F-AEDF-0598013EEC16}" type="pres">
      <dgm:prSet presAssocID="{D8436869-F806-4215-A92C-CB975B2FFC8E}" presName="wedge3" presStyleLbl="node1" presStyleIdx="2" presStyleCnt="3" custLinFactNeighborX="-2390" custLinFactNeighborY="-1263"/>
      <dgm:spPr/>
    </dgm:pt>
    <dgm:pt modelId="{2C91EFD3-D09E-437F-A381-2A824D82243D}" type="pres">
      <dgm:prSet presAssocID="{D8436869-F806-4215-A92C-CB975B2FFC8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1126610-1BFE-4FA0-84CA-8631F26FD3B6}" type="presOf" srcId="{55037FB7-65FC-4787-9998-6EE66B7987C7}" destId="{5E26DC39-1409-4440-91A9-1AEBC786E5D6}" srcOrd="0" destOrd="0" presId="urn:microsoft.com/office/officeart/2005/8/layout/chart3"/>
    <dgm:cxn modelId="{69596970-4A90-4BC2-9220-B66858DC3427}" type="presOf" srcId="{D8436869-F806-4215-A92C-CB975B2FFC8E}" destId="{00A15179-D3AD-47E2-A086-81AD53FADB65}" srcOrd="0" destOrd="0" presId="urn:microsoft.com/office/officeart/2005/8/layout/chart3"/>
    <dgm:cxn modelId="{B89A1075-6CF3-4A10-A915-D02E264B1829}" type="presOf" srcId="{62194168-FB36-4745-9CB2-ACF386985AD5}" destId="{016AE40F-B061-494F-AEDF-0598013EEC16}" srcOrd="0" destOrd="0" presId="urn:microsoft.com/office/officeart/2005/8/layout/chart3"/>
    <dgm:cxn modelId="{A8A71758-CA2A-454E-9029-7ADC816F8AD7}" srcId="{D8436869-F806-4215-A92C-CB975B2FFC8E}" destId="{62194168-FB36-4745-9CB2-ACF386985AD5}" srcOrd="2" destOrd="0" parTransId="{32DBDDF1-6AC9-4931-B406-3BF20D7B344B}" sibTransId="{263B5CAD-EAD6-45FE-9FD1-C3C8E92361AF}"/>
    <dgm:cxn modelId="{E5E27E80-266E-4276-B467-27485B245129}" type="presOf" srcId="{A966527A-476B-4625-B0EE-2591C462D82B}" destId="{6912136D-93E3-49EE-9F89-AAFCCD5878DB}" srcOrd="0" destOrd="0" presId="urn:microsoft.com/office/officeart/2005/8/layout/chart3"/>
    <dgm:cxn modelId="{6F125A81-2527-4D36-866C-853B057B5060}" srcId="{D8436869-F806-4215-A92C-CB975B2FFC8E}" destId="{A966527A-476B-4625-B0EE-2591C462D82B}" srcOrd="1" destOrd="0" parTransId="{D50BC28D-670F-40AD-B601-05EEA0214AC6}" sibTransId="{2683628A-9E5F-4117-8EE3-D527AB2EDF98}"/>
    <dgm:cxn modelId="{6E7ED982-B416-4FC1-BBA9-F1AFAE497A7F}" srcId="{D8436869-F806-4215-A92C-CB975B2FFC8E}" destId="{55037FB7-65FC-4787-9998-6EE66B7987C7}" srcOrd="0" destOrd="0" parTransId="{5EE01566-5838-4286-8398-264D8BA3D12E}" sibTransId="{74355955-AEEC-4C0B-9A2E-2689F1861BBD}"/>
    <dgm:cxn modelId="{987199AF-8B2F-4E8B-8CCE-64E0398B3FCD}" type="presOf" srcId="{55037FB7-65FC-4787-9998-6EE66B7987C7}" destId="{74916537-882D-468C-B72A-B341C303BF71}" srcOrd="1" destOrd="0" presId="urn:microsoft.com/office/officeart/2005/8/layout/chart3"/>
    <dgm:cxn modelId="{600288CB-A31A-4F21-9822-0713C2F0186D}" type="presOf" srcId="{62194168-FB36-4745-9CB2-ACF386985AD5}" destId="{2C91EFD3-D09E-437F-A381-2A824D82243D}" srcOrd="1" destOrd="0" presId="urn:microsoft.com/office/officeart/2005/8/layout/chart3"/>
    <dgm:cxn modelId="{E690C1FD-4693-4A09-A02F-7A3707B95565}" type="presOf" srcId="{A966527A-476B-4625-B0EE-2591C462D82B}" destId="{73596000-82E3-40B1-BA4C-67CCAA88313A}" srcOrd="1" destOrd="0" presId="urn:microsoft.com/office/officeart/2005/8/layout/chart3"/>
    <dgm:cxn modelId="{EB94F4B6-D47B-447F-99C9-86EB7142AA1A}" type="presParOf" srcId="{00A15179-D3AD-47E2-A086-81AD53FADB65}" destId="{5E26DC39-1409-4440-91A9-1AEBC786E5D6}" srcOrd="0" destOrd="0" presId="urn:microsoft.com/office/officeart/2005/8/layout/chart3"/>
    <dgm:cxn modelId="{B29F637B-B00B-4614-A201-8845952FCB66}" type="presParOf" srcId="{00A15179-D3AD-47E2-A086-81AD53FADB65}" destId="{74916537-882D-468C-B72A-B341C303BF71}" srcOrd="1" destOrd="0" presId="urn:microsoft.com/office/officeart/2005/8/layout/chart3"/>
    <dgm:cxn modelId="{97D50326-56BC-4782-831B-C542E8D0B16E}" type="presParOf" srcId="{00A15179-D3AD-47E2-A086-81AD53FADB65}" destId="{6912136D-93E3-49EE-9F89-AAFCCD5878DB}" srcOrd="2" destOrd="0" presId="urn:microsoft.com/office/officeart/2005/8/layout/chart3"/>
    <dgm:cxn modelId="{9FC8E2CD-2A0D-498A-AF3D-0293AB5C440C}" type="presParOf" srcId="{00A15179-D3AD-47E2-A086-81AD53FADB65}" destId="{73596000-82E3-40B1-BA4C-67CCAA88313A}" srcOrd="3" destOrd="0" presId="urn:microsoft.com/office/officeart/2005/8/layout/chart3"/>
    <dgm:cxn modelId="{D81F9458-BEDD-47A2-819D-8C28C9B7209C}" type="presParOf" srcId="{00A15179-D3AD-47E2-A086-81AD53FADB65}" destId="{016AE40F-B061-494F-AEDF-0598013EEC16}" srcOrd="4" destOrd="0" presId="urn:microsoft.com/office/officeart/2005/8/layout/chart3"/>
    <dgm:cxn modelId="{B0A42120-2EEE-46E4-9584-ED2AB3A23FBB}" type="presParOf" srcId="{00A15179-D3AD-47E2-A086-81AD53FADB65}" destId="{2C91EFD3-D09E-437F-A381-2A824D82243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0F9A4D-F331-47A5-847C-CD24828668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6EFBFC0-2A8E-48A8-9AC5-37CCF4234169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Documenter les pratiques déclarées, représentations, compétences, etc.</a:t>
          </a:r>
        </a:p>
      </dgm:t>
    </dgm:pt>
    <dgm:pt modelId="{4F953BB4-7684-46D7-947C-E7FA4FDC486C}" type="parTrans" cxnId="{D9ED5580-605F-4A05-ABF2-26115F0E1B00}">
      <dgm:prSet/>
      <dgm:spPr/>
      <dgm:t>
        <a:bodyPr/>
        <a:lstStyle/>
        <a:p>
          <a:endParaRPr lang="fr-BE"/>
        </a:p>
      </dgm:t>
    </dgm:pt>
    <dgm:pt modelId="{3D73B0B2-FCF0-408F-8CBF-4E68DE661D7C}" type="sibTrans" cxnId="{D9ED5580-605F-4A05-ABF2-26115F0E1B00}">
      <dgm:prSet/>
      <dgm:spPr/>
      <dgm:t>
        <a:bodyPr/>
        <a:lstStyle/>
        <a:p>
          <a:endParaRPr lang="fr-BE"/>
        </a:p>
      </dgm:t>
    </dgm:pt>
    <dgm:pt modelId="{84DDF6B2-B910-4FDE-8990-27380FCDFE2C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Analyser les pratiques effectives</a:t>
          </a:r>
        </a:p>
      </dgm:t>
    </dgm:pt>
    <dgm:pt modelId="{8E062015-7F9B-4D76-BD6E-E3BD1CBC2684}" type="parTrans" cxnId="{1BA3B772-E10D-434B-BDB7-BAACD4A95953}">
      <dgm:prSet/>
      <dgm:spPr/>
      <dgm:t>
        <a:bodyPr/>
        <a:lstStyle/>
        <a:p>
          <a:endParaRPr lang="fr-BE"/>
        </a:p>
      </dgm:t>
    </dgm:pt>
    <dgm:pt modelId="{FF88C64B-E294-48BB-ADB7-04499C505CA4}" type="sibTrans" cxnId="{1BA3B772-E10D-434B-BDB7-BAACD4A95953}">
      <dgm:prSet/>
      <dgm:spPr/>
      <dgm:t>
        <a:bodyPr/>
        <a:lstStyle/>
        <a:p>
          <a:endParaRPr lang="fr-BE"/>
        </a:p>
      </dgm:t>
    </dgm:pt>
    <dgm:pt modelId="{E8948C44-465C-4656-B8C5-364171F87985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Proposer des pistes didactiques</a:t>
          </a:r>
        </a:p>
      </dgm:t>
    </dgm:pt>
    <dgm:pt modelId="{02789AE1-8DD1-48FD-B1B4-B386AFDE1C7C}" type="parTrans" cxnId="{DF147175-77EB-4D23-A271-CD390FA4C9EA}">
      <dgm:prSet/>
      <dgm:spPr/>
      <dgm:t>
        <a:bodyPr/>
        <a:lstStyle/>
        <a:p>
          <a:endParaRPr lang="fr-BE"/>
        </a:p>
      </dgm:t>
    </dgm:pt>
    <dgm:pt modelId="{B613254A-6C24-478E-B94F-92B19052B80B}" type="sibTrans" cxnId="{DF147175-77EB-4D23-A271-CD390FA4C9EA}">
      <dgm:prSet/>
      <dgm:spPr/>
      <dgm:t>
        <a:bodyPr/>
        <a:lstStyle/>
        <a:p>
          <a:endParaRPr lang="fr-BE"/>
        </a:p>
      </dgm:t>
    </dgm:pt>
    <dgm:pt modelId="{F237C3DD-3F3E-4658-A56A-C77B7CE555F0}" type="pres">
      <dgm:prSet presAssocID="{BE0F9A4D-F331-47A5-847C-CD2482866838}" presName="Name0" presStyleCnt="0">
        <dgm:presLayoutVars>
          <dgm:chMax val="7"/>
          <dgm:chPref val="7"/>
          <dgm:dir/>
        </dgm:presLayoutVars>
      </dgm:prSet>
      <dgm:spPr/>
    </dgm:pt>
    <dgm:pt modelId="{63E8D003-06AA-43DE-B9B7-BC90938A6F85}" type="pres">
      <dgm:prSet presAssocID="{BE0F9A4D-F331-47A5-847C-CD2482866838}" presName="Name1" presStyleCnt="0"/>
      <dgm:spPr/>
    </dgm:pt>
    <dgm:pt modelId="{DF41F34F-5EEB-4E26-BDBD-AA9A3D0FFBF6}" type="pres">
      <dgm:prSet presAssocID="{BE0F9A4D-F331-47A5-847C-CD2482866838}" presName="cycle" presStyleCnt="0"/>
      <dgm:spPr/>
    </dgm:pt>
    <dgm:pt modelId="{1B6F1AC6-91F8-4FE9-B381-43523EF3C821}" type="pres">
      <dgm:prSet presAssocID="{BE0F9A4D-F331-47A5-847C-CD2482866838}" presName="srcNode" presStyleLbl="node1" presStyleIdx="0" presStyleCnt="3"/>
      <dgm:spPr/>
    </dgm:pt>
    <dgm:pt modelId="{72973F33-166E-4244-97B2-655B0003AFB4}" type="pres">
      <dgm:prSet presAssocID="{BE0F9A4D-F331-47A5-847C-CD2482866838}" presName="conn" presStyleLbl="parChTrans1D2" presStyleIdx="0" presStyleCnt="1"/>
      <dgm:spPr/>
    </dgm:pt>
    <dgm:pt modelId="{B09C49D9-70D7-4CCF-B8DE-D92AB0DC4D31}" type="pres">
      <dgm:prSet presAssocID="{BE0F9A4D-F331-47A5-847C-CD2482866838}" presName="extraNode" presStyleLbl="node1" presStyleIdx="0" presStyleCnt="3"/>
      <dgm:spPr/>
    </dgm:pt>
    <dgm:pt modelId="{848B794F-BD97-47A4-A594-CD8158568CC2}" type="pres">
      <dgm:prSet presAssocID="{BE0F9A4D-F331-47A5-847C-CD2482866838}" presName="dstNode" presStyleLbl="node1" presStyleIdx="0" presStyleCnt="3"/>
      <dgm:spPr/>
    </dgm:pt>
    <dgm:pt modelId="{D636B27D-CE95-4CBF-826C-6127AC8F98E3}" type="pres">
      <dgm:prSet presAssocID="{B6EFBFC0-2A8E-48A8-9AC5-37CCF4234169}" presName="text_1" presStyleLbl="node1" presStyleIdx="0" presStyleCnt="3" custScaleY="128287" custLinFactNeighborX="1690" custLinFactNeighborY="-5379">
        <dgm:presLayoutVars>
          <dgm:bulletEnabled val="1"/>
        </dgm:presLayoutVars>
      </dgm:prSet>
      <dgm:spPr/>
    </dgm:pt>
    <dgm:pt modelId="{6F5B1C3E-A8F7-41F0-83E8-F5E40888A39E}" type="pres">
      <dgm:prSet presAssocID="{B6EFBFC0-2A8E-48A8-9AC5-37CCF4234169}" presName="accent_1" presStyleCnt="0"/>
      <dgm:spPr/>
    </dgm:pt>
    <dgm:pt modelId="{28D55D7D-D25B-40E5-A5B6-F8D0366150E1}" type="pres">
      <dgm:prSet presAssocID="{B6EFBFC0-2A8E-48A8-9AC5-37CCF4234169}" presName="accentRepeatNode" presStyleLbl="solidFgAcc1" presStyleIdx="0" presStyleCnt="3"/>
      <dgm:spPr/>
    </dgm:pt>
    <dgm:pt modelId="{525AAEBA-E04A-4E08-968D-1238AF0F2B4B}" type="pres">
      <dgm:prSet presAssocID="{84DDF6B2-B910-4FDE-8990-27380FCDFE2C}" presName="text_2" presStyleLbl="node1" presStyleIdx="1" presStyleCnt="3" custLinFactNeighborX="1210" custLinFactNeighborY="0">
        <dgm:presLayoutVars>
          <dgm:bulletEnabled val="1"/>
        </dgm:presLayoutVars>
      </dgm:prSet>
      <dgm:spPr/>
    </dgm:pt>
    <dgm:pt modelId="{6FC53974-011B-4A4E-A879-6D746AD7926D}" type="pres">
      <dgm:prSet presAssocID="{84DDF6B2-B910-4FDE-8990-27380FCDFE2C}" presName="accent_2" presStyleCnt="0"/>
      <dgm:spPr/>
    </dgm:pt>
    <dgm:pt modelId="{6D34FD67-0705-4D0C-BADF-DCC09E7F5086}" type="pres">
      <dgm:prSet presAssocID="{84DDF6B2-B910-4FDE-8990-27380FCDFE2C}" presName="accentRepeatNode" presStyleLbl="solidFgAcc1" presStyleIdx="1" presStyleCnt="3"/>
      <dgm:spPr/>
    </dgm:pt>
    <dgm:pt modelId="{8ACCD852-F8E0-414C-8325-01F7C6E06EE8}" type="pres">
      <dgm:prSet presAssocID="{E8948C44-465C-4656-B8C5-364171F87985}" presName="text_3" presStyleLbl="node1" presStyleIdx="2" presStyleCnt="3">
        <dgm:presLayoutVars>
          <dgm:bulletEnabled val="1"/>
        </dgm:presLayoutVars>
      </dgm:prSet>
      <dgm:spPr/>
    </dgm:pt>
    <dgm:pt modelId="{55C833F9-A318-4E2B-8327-089C733B74A4}" type="pres">
      <dgm:prSet presAssocID="{E8948C44-465C-4656-B8C5-364171F87985}" presName="accent_3" presStyleCnt="0"/>
      <dgm:spPr/>
    </dgm:pt>
    <dgm:pt modelId="{141E602B-62DF-4198-83FC-BFD1D6AC46DD}" type="pres">
      <dgm:prSet presAssocID="{E8948C44-465C-4656-B8C5-364171F87985}" presName="accentRepeatNode" presStyleLbl="solidFgAcc1" presStyleIdx="2" presStyleCnt="3"/>
      <dgm:spPr/>
    </dgm:pt>
  </dgm:ptLst>
  <dgm:cxnLst>
    <dgm:cxn modelId="{07169A23-B48A-4166-B480-5E927C9E8B93}" type="presOf" srcId="{3D73B0B2-FCF0-408F-8CBF-4E68DE661D7C}" destId="{72973F33-166E-4244-97B2-655B0003AFB4}" srcOrd="0" destOrd="0" presId="urn:microsoft.com/office/officeart/2008/layout/VerticalCurvedList"/>
    <dgm:cxn modelId="{1BA3B772-E10D-434B-BDB7-BAACD4A95953}" srcId="{BE0F9A4D-F331-47A5-847C-CD2482866838}" destId="{84DDF6B2-B910-4FDE-8990-27380FCDFE2C}" srcOrd="1" destOrd="0" parTransId="{8E062015-7F9B-4D76-BD6E-E3BD1CBC2684}" sibTransId="{FF88C64B-E294-48BB-ADB7-04499C505CA4}"/>
    <dgm:cxn modelId="{DF147175-77EB-4D23-A271-CD390FA4C9EA}" srcId="{BE0F9A4D-F331-47A5-847C-CD2482866838}" destId="{E8948C44-465C-4656-B8C5-364171F87985}" srcOrd="2" destOrd="0" parTransId="{02789AE1-8DD1-48FD-B1B4-B386AFDE1C7C}" sibTransId="{B613254A-6C24-478E-B94F-92B19052B80B}"/>
    <dgm:cxn modelId="{C6118857-2B2C-4BAB-BE23-6963D777A9AA}" type="presOf" srcId="{B6EFBFC0-2A8E-48A8-9AC5-37CCF4234169}" destId="{D636B27D-CE95-4CBF-826C-6127AC8F98E3}" srcOrd="0" destOrd="0" presId="urn:microsoft.com/office/officeart/2008/layout/VerticalCurvedList"/>
    <dgm:cxn modelId="{D9ED5580-605F-4A05-ABF2-26115F0E1B00}" srcId="{BE0F9A4D-F331-47A5-847C-CD2482866838}" destId="{B6EFBFC0-2A8E-48A8-9AC5-37CCF4234169}" srcOrd="0" destOrd="0" parTransId="{4F953BB4-7684-46D7-947C-E7FA4FDC486C}" sibTransId="{3D73B0B2-FCF0-408F-8CBF-4E68DE661D7C}"/>
    <dgm:cxn modelId="{42B99F96-28E7-4201-83C3-4B112F9D9013}" type="presOf" srcId="{E8948C44-465C-4656-B8C5-364171F87985}" destId="{8ACCD852-F8E0-414C-8325-01F7C6E06EE8}" srcOrd="0" destOrd="0" presId="urn:microsoft.com/office/officeart/2008/layout/VerticalCurvedList"/>
    <dgm:cxn modelId="{F7913AC6-312C-4A6F-89B7-9187830E7489}" type="presOf" srcId="{BE0F9A4D-F331-47A5-847C-CD2482866838}" destId="{F237C3DD-3F3E-4658-A56A-C77B7CE555F0}" srcOrd="0" destOrd="0" presId="urn:microsoft.com/office/officeart/2008/layout/VerticalCurvedList"/>
    <dgm:cxn modelId="{379BF8F2-26DE-4767-B11E-B7A8BA61E20C}" type="presOf" srcId="{84DDF6B2-B910-4FDE-8990-27380FCDFE2C}" destId="{525AAEBA-E04A-4E08-968D-1238AF0F2B4B}" srcOrd="0" destOrd="0" presId="urn:microsoft.com/office/officeart/2008/layout/VerticalCurvedList"/>
    <dgm:cxn modelId="{67B89E54-11E9-4760-BF8B-6E47C52D4001}" type="presParOf" srcId="{F237C3DD-3F3E-4658-A56A-C77B7CE555F0}" destId="{63E8D003-06AA-43DE-B9B7-BC90938A6F85}" srcOrd="0" destOrd="0" presId="urn:microsoft.com/office/officeart/2008/layout/VerticalCurvedList"/>
    <dgm:cxn modelId="{F2CCBF4B-1FF7-4308-B469-9E69D91A39B8}" type="presParOf" srcId="{63E8D003-06AA-43DE-B9B7-BC90938A6F85}" destId="{DF41F34F-5EEB-4E26-BDBD-AA9A3D0FFBF6}" srcOrd="0" destOrd="0" presId="urn:microsoft.com/office/officeart/2008/layout/VerticalCurvedList"/>
    <dgm:cxn modelId="{898D955E-5157-4583-80C9-4D5804BEE803}" type="presParOf" srcId="{DF41F34F-5EEB-4E26-BDBD-AA9A3D0FFBF6}" destId="{1B6F1AC6-91F8-4FE9-B381-43523EF3C821}" srcOrd="0" destOrd="0" presId="urn:microsoft.com/office/officeart/2008/layout/VerticalCurvedList"/>
    <dgm:cxn modelId="{802502F9-4497-4F9A-8FFA-6ACC1CA351D3}" type="presParOf" srcId="{DF41F34F-5EEB-4E26-BDBD-AA9A3D0FFBF6}" destId="{72973F33-166E-4244-97B2-655B0003AFB4}" srcOrd="1" destOrd="0" presId="urn:microsoft.com/office/officeart/2008/layout/VerticalCurvedList"/>
    <dgm:cxn modelId="{88745AB6-46B5-45AB-87A9-4C9D36643847}" type="presParOf" srcId="{DF41F34F-5EEB-4E26-BDBD-AA9A3D0FFBF6}" destId="{B09C49D9-70D7-4CCF-B8DE-D92AB0DC4D31}" srcOrd="2" destOrd="0" presId="urn:microsoft.com/office/officeart/2008/layout/VerticalCurvedList"/>
    <dgm:cxn modelId="{825D97C8-7BB0-4B51-8967-55320E5B5005}" type="presParOf" srcId="{DF41F34F-5EEB-4E26-BDBD-AA9A3D0FFBF6}" destId="{848B794F-BD97-47A4-A594-CD8158568CC2}" srcOrd="3" destOrd="0" presId="urn:microsoft.com/office/officeart/2008/layout/VerticalCurvedList"/>
    <dgm:cxn modelId="{9C3E0F40-82DA-4BEF-8E0B-977FA9722819}" type="presParOf" srcId="{63E8D003-06AA-43DE-B9B7-BC90938A6F85}" destId="{D636B27D-CE95-4CBF-826C-6127AC8F98E3}" srcOrd="1" destOrd="0" presId="urn:microsoft.com/office/officeart/2008/layout/VerticalCurvedList"/>
    <dgm:cxn modelId="{BD53A346-0FED-4B92-9FB5-8F25A4F8A69B}" type="presParOf" srcId="{63E8D003-06AA-43DE-B9B7-BC90938A6F85}" destId="{6F5B1C3E-A8F7-41F0-83E8-F5E40888A39E}" srcOrd="2" destOrd="0" presId="urn:microsoft.com/office/officeart/2008/layout/VerticalCurvedList"/>
    <dgm:cxn modelId="{6B7F7B4C-77F5-4271-91FC-715ADA3771B4}" type="presParOf" srcId="{6F5B1C3E-A8F7-41F0-83E8-F5E40888A39E}" destId="{28D55D7D-D25B-40E5-A5B6-F8D0366150E1}" srcOrd="0" destOrd="0" presId="urn:microsoft.com/office/officeart/2008/layout/VerticalCurvedList"/>
    <dgm:cxn modelId="{755DCB88-CF24-4A5B-BE06-29947C8C2821}" type="presParOf" srcId="{63E8D003-06AA-43DE-B9B7-BC90938A6F85}" destId="{525AAEBA-E04A-4E08-968D-1238AF0F2B4B}" srcOrd="3" destOrd="0" presId="urn:microsoft.com/office/officeart/2008/layout/VerticalCurvedList"/>
    <dgm:cxn modelId="{324BE748-E652-453D-AD6B-4DC66043FC39}" type="presParOf" srcId="{63E8D003-06AA-43DE-B9B7-BC90938A6F85}" destId="{6FC53974-011B-4A4E-A879-6D746AD7926D}" srcOrd="4" destOrd="0" presId="urn:microsoft.com/office/officeart/2008/layout/VerticalCurvedList"/>
    <dgm:cxn modelId="{AACDE52D-686F-4E24-93F9-A58FC5EF6F4D}" type="presParOf" srcId="{6FC53974-011B-4A4E-A879-6D746AD7926D}" destId="{6D34FD67-0705-4D0C-BADF-DCC09E7F5086}" srcOrd="0" destOrd="0" presId="urn:microsoft.com/office/officeart/2008/layout/VerticalCurvedList"/>
    <dgm:cxn modelId="{F82FB502-3202-4BB6-8D88-A59C66CFA3F5}" type="presParOf" srcId="{63E8D003-06AA-43DE-B9B7-BC90938A6F85}" destId="{8ACCD852-F8E0-414C-8325-01F7C6E06EE8}" srcOrd="5" destOrd="0" presId="urn:microsoft.com/office/officeart/2008/layout/VerticalCurvedList"/>
    <dgm:cxn modelId="{8904E78F-7037-4E8E-8C8C-95BDCF0C7854}" type="presParOf" srcId="{63E8D003-06AA-43DE-B9B7-BC90938A6F85}" destId="{55C833F9-A318-4E2B-8327-089C733B74A4}" srcOrd="6" destOrd="0" presId="urn:microsoft.com/office/officeart/2008/layout/VerticalCurvedList"/>
    <dgm:cxn modelId="{FD6BECD6-3C52-4D21-8CF8-90E4FF8D248F}" type="presParOf" srcId="{55C833F9-A318-4E2B-8327-089C733B74A4}" destId="{141E602B-62DF-4198-83FC-BFD1D6AC46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0F9A4D-F331-47A5-847C-CD24828668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6EFBFC0-2A8E-48A8-9AC5-37CCF4234169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3 enquêtes quantitatives et focus groups</a:t>
          </a:r>
        </a:p>
      </dgm:t>
    </dgm:pt>
    <dgm:pt modelId="{4F953BB4-7684-46D7-947C-E7FA4FDC486C}" type="parTrans" cxnId="{D9ED5580-605F-4A05-ABF2-26115F0E1B00}">
      <dgm:prSet/>
      <dgm:spPr/>
      <dgm:t>
        <a:bodyPr/>
        <a:lstStyle/>
        <a:p>
          <a:endParaRPr lang="fr-BE"/>
        </a:p>
      </dgm:t>
    </dgm:pt>
    <dgm:pt modelId="{3D73B0B2-FCF0-408F-8CBF-4E68DE661D7C}" type="sibTrans" cxnId="{D9ED5580-605F-4A05-ABF2-26115F0E1B00}">
      <dgm:prSet/>
      <dgm:spPr/>
      <dgm:t>
        <a:bodyPr/>
        <a:lstStyle/>
        <a:p>
          <a:endParaRPr lang="fr-BE"/>
        </a:p>
      </dgm:t>
    </dgm:pt>
    <dgm:pt modelId="{84DDF6B2-B910-4FDE-8990-27380FCDFE2C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Analyse compréhensive de genres oraux emblématiques + analyse de contenu</a:t>
          </a:r>
        </a:p>
      </dgm:t>
    </dgm:pt>
    <dgm:pt modelId="{8E062015-7F9B-4D76-BD6E-E3BD1CBC2684}" type="parTrans" cxnId="{1BA3B772-E10D-434B-BDB7-BAACD4A95953}">
      <dgm:prSet/>
      <dgm:spPr/>
      <dgm:t>
        <a:bodyPr/>
        <a:lstStyle/>
        <a:p>
          <a:endParaRPr lang="fr-BE"/>
        </a:p>
      </dgm:t>
    </dgm:pt>
    <dgm:pt modelId="{FF88C64B-E294-48BB-ADB7-04499C505CA4}" type="sibTrans" cxnId="{1BA3B772-E10D-434B-BDB7-BAACD4A95953}">
      <dgm:prSet/>
      <dgm:spPr/>
      <dgm:t>
        <a:bodyPr/>
        <a:lstStyle/>
        <a:p>
          <a:endParaRPr lang="fr-BE"/>
        </a:p>
      </dgm:t>
    </dgm:pt>
    <dgm:pt modelId="{E8948C44-465C-4656-B8C5-364171F87985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Construire des modules pédagogiques</a:t>
          </a:r>
        </a:p>
      </dgm:t>
    </dgm:pt>
    <dgm:pt modelId="{02789AE1-8DD1-48FD-B1B4-B386AFDE1C7C}" type="parTrans" cxnId="{DF147175-77EB-4D23-A271-CD390FA4C9EA}">
      <dgm:prSet/>
      <dgm:spPr/>
      <dgm:t>
        <a:bodyPr/>
        <a:lstStyle/>
        <a:p>
          <a:endParaRPr lang="fr-BE"/>
        </a:p>
      </dgm:t>
    </dgm:pt>
    <dgm:pt modelId="{B613254A-6C24-478E-B94F-92B19052B80B}" type="sibTrans" cxnId="{DF147175-77EB-4D23-A271-CD390FA4C9EA}">
      <dgm:prSet/>
      <dgm:spPr/>
      <dgm:t>
        <a:bodyPr/>
        <a:lstStyle/>
        <a:p>
          <a:endParaRPr lang="fr-BE"/>
        </a:p>
      </dgm:t>
    </dgm:pt>
    <dgm:pt modelId="{F237C3DD-3F3E-4658-A56A-C77B7CE555F0}" type="pres">
      <dgm:prSet presAssocID="{BE0F9A4D-F331-47A5-847C-CD2482866838}" presName="Name0" presStyleCnt="0">
        <dgm:presLayoutVars>
          <dgm:chMax val="7"/>
          <dgm:chPref val="7"/>
          <dgm:dir/>
        </dgm:presLayoutVars>
      </dgm:prSet>
      <dgm:spPr/>
    </dgm:pt>
    <dgm:pt modelId="{63E8D003-06AA-43DE-B9B7-BC90938A6F85}" type="pres">
      <dgm:prSet presAssocID="{BE0F9A4D-F331-47A5-847C-CD2482866838}" presName="Name1" presStyleCnt="0"/>
      <dgm:spPr/>
    </dgm:pt>
    <dgm:pt modelId="{DF41F34F-5EEB-4E26-BDBD-AA9A3D0FFBF6}" type="pres">
      <dgm:prSet presAssocID="{BE0F9A4D-F331-47A5-847C-CD2482866838}" presName="cycle" presStyleCnt="0"/>
      <dgm:spPr/>
    </dgm:pt>
    <dgm:pt modelId="{1B6F1AC6-91F8-4FE9-B381-43523EF3C821}" type="pres">
      <dgm:prSet presAssocID="{BE0F9A4D-F331-47A5-847C-CD2482866838}" presName="srcNode" presStyleLbl="node1" presStyleIdx="0" presStyleCnt="3"/>
      <dgm:spPr/>
    </dgm:pt>
    <dgm:pt modelId="{72973F33-166E-4244-97B2-655B0003AFB4}" type="pres">
      <dgm:prSet presAssocID="{BE0F9A4D-F331-47A5-847C-CD2482866838}" presName="conn" presStyleLbl="parChTrans1D2" presStyleIdx="0" presStyleCnt="1"/>
      <dgm:spPr/>
    </dgm:pt>
    <dgm:pt modelId="{B09C49D9-70D7-4CCF-B8DE-D92AB0DC4D31}" type="pres">
      <dgm:prSet presAssocID="{BE0F9A4D-F331-47A5-847C-CD2482866838}" presName="extraNode" presStyleLbl="node1" presStyleIdx="0" presStyleCnt="3"/>
      <dgm:spPr/>
    </dgm:pt>
    <dgm:pt modelId="{848B794F-BD97-47A4-A594-CD8158568CC2}" type="pres">
      <dgm:prSet presAssocID="{BE0F9A4D-F331-47A5-847C-CD2482866838}" presName="dstNode" presStyleLbl="node1" presStyleIdx="0" presStyleCnt="3"/>
      <dgm:spPr/>
    </dgm:pt>
    <dgm:pt modelId="{D636B27D-CE95-4CBF-826C-6127AC8F98E3}" type="pres">
      <dgm:prSet presAssocID="{B6EFBFC0-2A8E-48A8-9AC5-37CCF4234169}" presName="text_1" presStyleLbl="node1" presStyleIdx="0" presStyleCnt="3">
        <dgm:presLayoutVars>
          <dgm:bulletEnabled val="1"/>
        </dgm:presLayoutVars>
      </dgm:prSet>
      <dgm:spPr/>
    </dgm:pt>
    <dgm:pt modelId="{6F5B1C3E-A8F7-41F0-83E8-F5E40888A39E}" type="pres">
      <dgm:prSet presAssocID="{B6EFBFC0-2A8E-48A8-9AC5-37CCF4234169}" presName="accent_1" presStyleCnt="0"/>
      <dgm:spPr/>
    </dgm:pt>
    <dgm:pt modelId="{28D55D7D-D25B-40E5-A5B6-F8D0366150E1}" type="pres">
      <dgm:prSet presAssocID="{B6EFBFC0-2A8E-48A8-9AC5-37CCF4234169}" presName="accentRepeatNode" presStyleLbl="solidFgAcc1" presStyleIdx="0" presStyleCnt="3"/>
      <dgm:spPr/>
    </dgm:pt>
    <dgm:pt modelId="{525AAEBA-E04A-4E08-968D-1238AF0F2B4B}" type="pres">
      <dgm:prSet presAssocID="{84DDF6B2-B910-4FDE-8990-27380FCDFE2C}" presName="text_2" presStyleLbl="node1" presStyleIdx="1" presStyleCnt="3" custLinFactNeighborX="164" custLinFactNeighborY="4492">
        <dgm:presLayoutVars>
          <dgm:bulletEnabled val="1"/>
        </dgm:presLayoutVars>
      </dgm:prSet>
      <dgm:spPr/>
    </dgm:pt>
    <dgm:pt modelId="{6FC53974-011B-4A4E-A879-6D746AD7926D}" type="pres">
      <dgm:prSet presAssocID="{84DDF6B2-B910-4FDE-8990-27380FCDFE2C}" presName="accent_2" presStyleCnt="0"/>
      <dgm:spPr/>
    </dgm:pt>
    <dgm:pt modelId="{6D34FD67-0705-4D0C-BADF-DCC09E7F5086}" type="pres">
      <dgm:prSet presAssocID="{84DDF6B2-B910-4FDE-8990-27380FCDFE2C}" presName="accentRepeatNode" presStyleLbl="solidFgAcc1" presStyleIdx="1" presStyleCnt="3"/>
      <dgm:spPr/>
    </dgm:pt>
    <dgm:pt modelId="{8ACCD852-F8E0-414C-8325-01F7C6E06EE8}" type="pres">
      <dgm:prSet presAssocID="{E8948C44-465C-4656-B8C5-364171F87985}" presName="text_3" presStyleLbl="node1" presStyleIdx="2" presStyleCnt="3">
        <dgm:presLayoutVars>
          <dgm:bulletEnabled val="1"/>
        </dgm:presLayoutVars>
      </dgm:prSet>
      <dgm:spPr/>
    </dgm:pt>
    <dgm:pt modelId="{55C833F9-A318-4E2B-8327-089C733B74A4}" type="pres">
      <dgm:prSet presAssocID="{E8948C44-465C-4656-B8C5-364171F87985}" presName="accent_3" presStyleCnt="0"/>
      <dgm:spPr/>
    </dgm:pt>
    <dgm:pt modelId="{141E602B-62DF-4198-83FC-BFD1D6AC46DD}" type="pres">
      <dgm:prSet presAssocID="{E8948C44-465C-4656-B8C5-364171F87985}" presName="accentRepeatNode" presStyleLbl="solidFgAcc1" presStyleIdx="2" presStyleCnt="3"/>
      <dgm:spPr/>
    </dgm:pt>
  </dgm:ptLst>
  <dgm:cxnLst>
    <dgm:cxn modelId="{07169A23-B48A-4166-B480-5E927C9E8B93}" type="presOf" srcId="{3D73B0B2-FCF0-408F-8CBF-4E68DE661D7C}" destId="{72973F33-166E-4244-97B2-655B0003AFB4}" srcOrd="0" destOrd="0" presId="urn:microsoft.com/office/officeart/2008/layout/VerticalCurvedList"/>
    <dgm:cxn modelId="{1BA3B772-E10D-434B-BDB7-BAACD4A95953}" srcId="{BE0F9A4D-F331-47A5-847C-CD2482866838}" destId="{84DDF6B2-B910-4FDE-8990-27380FCDFE2C}" srcOrd="1" destOrd="0" parTransId="{8E062015-7F9B-4D76-BD6E-E3BD1CBC2684}" sibTransId="{FF88C64B-E294-48BB-ADB7-04499C505CA4}"/>
    <dgm:cxn modelId="{DF147175-77EB-4D23-A271-CD390FA4C9EA}" srcId="{BE0F9A4D-F331-47A5-847C-CD2482866838}" destId="{E8948C44-465C-4656-B8C5-364171F87985}" srcOrd="2" destOrd="0" parTransId="{02789AE1-8DD1-48FD-B1B4-B386AFDE1C7C}" sibTransId="{B613254A-6C24-478E-B94F-92B19052B80B}"/>
    <dgm:cxn modelId="{C6118857-2B2C-4BAB-BE23-6963D777A9AA}" type="presOf" srcId="{B6EFBFC0-2A8E-48A8-9AC5-37CCF4234169}" destId="{D636B27D-CE95-4CBF-826C-6127AC8F98E3}" srcOrd="0" destOrd="0" presId="urn:microsoft.com/office/officeart/2008/layout/VerticalCurvedList"/>
    <dgm:cxn modelId="{D9ED5580-605F-4A05-ABF2-26115F0E1B00}" srcId="{BE0F9A4D-F331-47A5-847C-CD2482866838}" destId="{B6EFBFC0-2A8E-48A8-9AC5-37CCF4234169}" srcOrd="0" destOrd="0" parTransId="{4F953BB4-7684-46D7-947C-E7FA4FDC486C}" sibTransId="{3D73B0B2-FCF0-408F-8CBF-4E68DE661D7C}"/>
    <dgm:cxn modelId="{42B99F96-28E7-4201-83C3-4B112F9D9013}" type="presOf" srcId="{E8948C44-465C-4656-B8C5-364171F87985}" destId="{8ACCD852-F8E0-414C-8325-01F7C6E06EE8}" srcOrd="0" destOrd="0" presId="urn:microsoft.com/office/officeart/2008/layout/VerticalCurvedList"/>
    <dgm:cxn modelId="{F7913AC6-312C-4A6F-89B7-9187830E7489}" type="presOf" srcId="{BE0F9A4D-F331-47A5-847C-CD2482866838}" destId="{F237C3DD-3F3E-4658-A56A-C77B7CE555F0}" srcOrd="0" destOrd="0" presId="urn:microsoft.com/office/officeart/2008/layout/VerticalCurvedList"/>
    <dgm:cxn modelId="{379BF8F2-26DE-4767-B11E-B7A8BA61E20C}" type="presOf" srcId="{84DDF6B2-B910-4FDE-8990-27380FCDFE2C}" destId="{525AAEBA-E04A-4E08-968D-1238AF0F2B4B}" srcOrd="0" destOrd="0" presId="urn:microsoft.com/office/officeart/2008/layout/VerticalCurvedList"/>
    <dgm:cxn modelId="{67B89E54-11E9-4760-BF8B-6E47C52D4001}" type="presParOf" srcId="{F237C3DD-3F3E-4658-A56A-C77B7CE555F0}" destId="{63E8D003-06AA-43DE-B9B7-BC90938A6F85}" srcOrd="0" destOrd="0" presId="urn:microsoft.com/office/officeart/2008/layout/VerticalCurvedList"/>
    <dgm:cxn modelId="{F2CCBF4B-1FF7-4308-B469-9E69D91A39B8}" type="presParOf" srcId="{63E8D003-06AA-43DE-B9B7-BC90938A6F85}" destId="{DF41F34F-5EEB-4E26-BDBD-AA9A3D0FFBF6}" srcOrd="0" destOrd="0" presId="urn:microsoft.com/office/officeart/2008/layout/VerticalCurvedList"/>
    <dgm:cxn modelId="{898D955E-5157-4583-80C9-4D5804BEE803}" type="presParOf" srcId="{DF41F34F-5EEB-4E26-BDBD-AA9A3D0FFBF6}" destId="{1B6F1AC6-91F8-4FE9-B381-43523EF3C821}" srcOrd="0" destOrd="0" presId="urn:microsoft.com/office/officeart/2008/layout/VerticalCurvedList"/>
    <dgm:cxn modelId="{802502F9-4497-4F9A-8FFA-6ACC1CA351D3}" type="presParOf" srcId="{DF41F34F-5EEB-4E26-BDBD-AA9A3D0FFBF6}" destId="{72973F33-166E-4244-97B2-655B0003AFB4}" srcOrd="1" destOrd="0" presId="urn:microsoft.com/office/officeart/2008/layout/VerticalCurvedList"/>
    <dgm:cxn modelId="{88745AB6-46B5-45AB-87A9-4C9D36643847}" type="presParOf" srcId="{DF41F34F-5EEB-4E26-BDBD-AA9A3D0FFBF6}" destId="{B09C49D9-70D7-4CCF-B8DE-D92AB0DC4D31}" srcOrd="2" destOrd="0" presId="urn:microsoft.com/office/officeart/2008/layout/VerticalCurvedList"/>
    <dgm:cxn modelId="{825D97C8-7BB0-4B51-8967-55320E5B5005}" type="presParOf" srcId="{DF41F34F-5EEB-4E26-BDBD-AA9A3D0FFBF6}" destId="{848B794F-BD97-47A4-A594-CD8158568CC2}" srcOrd="3" destOrd="0" presId="urn:microsoft.com/office/officeart/2008/layout/VerticalCurvedList"/>
    <dgm:cxn modelId="{9C3E0F40-82DA-4BEF-8E0B-977FA9722819}" type="presParOf" srcId="{63E8D003-06AA-43DE-B9B7-BC90938A6F85}" destId="{D636B27D-CE95-4CBF-826C-6127AC8F98E3}" srcOrd="1" destOrd="0" presId="urn:microsoft.com/office/officeart/2008/layout/VerticalCurvedList"/>
    <dgm:cxn modelId="{BD53A346-0FED-4B92-9FB5-8F25A4F8A69B}" type="presParOf" srcId="{63E8D003-06AA-43DE-B9B7-BC90938A6F85}" destId="{6F5B1C3E-A8F7-41F0-83E8-F5E40888A39E}" srcOrd="2" destOrd="0" presId="urn:microsoft.com/office/officeart/2008/layout/VerticalCurvedList"/>
    <dgm:cxn modelId="{6B7F7B4C-77F5-4271-91FC-715ADA3771B4}" type="presParOf" srcId="{6F5B1C3E-A8F7-41F0-83E8-F5E40888A39E}" destId="{28D55D7D-D25B-40E5-A5B6-F8D0366150E1}" srcOrd="0" destOrd="0" presId="urn:microsoft.com/office/officeart/2008/layout/VerticalCurvedList"/>
    <dgm:cxn modelId="{755DCB88-CF24-4A5B-BE06-29947C8C2821}" type="presParOf" srcId="{63E8D003-06AA-43DE-B9B7-BC90938A6F85}" destId="{525AAEBA-E04A-4E08-968D-1238AF0F2B4B}" srcOrd="3" destOrd="0" presId="urn:microsoft.com/office/officeart/2008/layout/VerticalCurvedList"/>
    <dgm:cxn modelId="{324BE748-E652-453D-AD6B-4DC66043FC39}" type="presParOf" srcId="{63E8D003-06AA-43DE-B9B7-BC90938A6F85}" destId="{6FC53974-011B-4A4E-A879-6D746AD7926D}" srcOrd="4" destOrd="0" presId="urn:microsoft.com/office/officeart/2008/layout/VerticalCurvedList"/>
    <dgm:cxn modelId="{AACDE52D-686F-4E24-93F9-A58FC5EF6F4D}" type="presParOf" srcId="{6FC53974-011B-4A4E-A879-6D746AD7926D}" destId="{6D34FD67-0705-4D0C-BADF-DCC09E7F5086}" srcOrd="0" destOrd="0" presId="urn:microsoft.com/office/officeart/2008/layout/VerticalCurvedList"/>
    <dgm:cxn modelId="{F82FB502-3202-4BB6-8D88-A59C66CFA3F5}" type="presParOf" srcId="{63E8D003-06AA-43DE-B9B7-BC90938A6F85}" destId="{8ACCD852-F8E0-414C-8325-01F7C6E06EE8}" srcOrd="5" destOrd="0" presId="urn:microsoft.com/office/officeart/2008/layout/VerticalCurvedList"/>
    <dgm:cxn modelId="{8904E78F-7037-4E8E-8C8C-95BDCF0C7854}" type="presParOf" srcId="{63E8D003-06AA-43DE-B9B7-BC90938A6F85}" destId="{55C833F9-A318-4E2B-8327-089C733B74A4}" srcOrd="6" destOrd="0" presId="urn:microsoft.com/office/officeart/2008/layout/VerticalCurvedList"/>
    <dgm:cxn modelId="{FD6BECD6-3C52-4D21-8CF8-90E4FF8D248F}" type="presParOf" srcId="{55C833F9-A318-4E2B-8327-089C733B74A4}" destId="{141E602B-62DF-4198-83FC-BFD1D6AC46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0F9A4D-F331-47A5-847C-CD24828668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6EFBFC0-2A8E-48A8-9AC5-37CCF4234169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Documenter les pratiques déclarées, représentations, compétences, etc.</a:t>
          </a:r>
        </a:p>
      </dgm:t>
    </dgm:pt>
    <dgm:pt modelId="{4F953BB4-7684-46D7-947C-E7FA4FDC486C}" type="parTrans" cxnId="{D9ED5580-605F-4A05-ABF2-26115F0E1B00}">
      <dgm:prSet/>
      <dgm:spPr/>
      <dgm:t>
        <a:bodyPr/>
        <a:lstStyle/>
        <a:p>
          <a:endParaRPr lang="fr-BE"/>
        </a:p>
      </dgm:t>
    </dgm:pt>
    <dgm:pt modelId="{3D73B0B2-FCF0-408F-8CBF-4E68DE661D7C}" type="sibTrans" cxnId="{D9ED5580-605F-4A05-ABF2-26115F0E1B00}">
      <dgm:prSet/>
      <dgm:spPr/>
      <dgm:t>
        <a:bodyPr/>
        <a:lstStyle/>
        <a:p>
          <a:endParaRPr lang="fr-BE"/>
        </a:p>
      </dgm:t>
    </dgm:pt>
    <dgm:pt modelId="{84DDF6B2-B910-4FDE-8990-27380FCDFE2C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Analyser les pratiques effectives</a:t>
          </a:r>
        </a:p>
      </dgm:t>
    </dgm:pt>
    <dgm:pt modelId="{8E062015-7F9B-4D76-BD6E-E3BD1CBC2684}" type="parTrans" cxnId="{1BA3B772-E10D-434B-BDB7-BAACD4A95953}">
      <dgm:prSet/>
      <dgm:spPr/>
      <dgm:t>
        <a:bodyPr/>
        <a:lstStyle/>
        <a:p>
          <a:endParaRPr lang="fr-BE"/>
        </a:p>
      </dgm:t>
    </dgm:pt>
    <dgm:pt modelId="{FF88C64B-E294-48BB-ADB7-04499C505CA4}" type="sibTrans" cxnId="{1BA3B772-E10D-434B-BDB7-BAACD4A95953}">
      <dgm:prSet/>
      <dgm:spPr/>
      <dgm:t>
        <a:bodyPr/>
        <a:lstStyle/>
        <a:p>
          <a:endParaRPr lang="fr-BE"/>
        </a:p>
      </dgm:t>
    </dgm:pt>
    <dgm:pt modelId="{E8948C44-465C-4656-B8C5-364171F87985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Proposer des pistes didactiques</a:t>
          </a:r>
        </a:p>
      </dgm:t>
    </dgm:pt>
    <dgm:pt modelId="{02789AE1-8DD1-48FD-B1B4-B386AFDE1C7C}" type="parTrans" cxnId="{DF147175-77EB-4D23-A271-CD390FA4C9EA}">
      <dgm:prSet/>
      <dgm:spPr/>
      <dgm:t>
        <a:bodyPr/>
        <a:lstStyle/>
        <a:p>
          <a:endParaRPr lang="fr-BE"/>
        </a:p>
      </dgm:t>
    </dgm:pt>
    <dgm:pt modelId="{B613254A-6C24-478E-B94F-92B19052B80B}" type="sibTrans" cxnId="{DF147175-77EB-4D23-A271-CD390FA4C9EA}">
      <dgm:prSet/>
      <dgm:spPr/>
      <dgm:t>
        <a:bodyPr/>
        <a:lstStyle/>
        <a:p>
          <a:endParaRPr lang="fr-BE"/>
        </a:p>
      </dgm:t>
    </dgm:pt>
    <dgm:pt modelId="{F237C3DD-3F3E-4658-A56A-C77B7CE555F0}" type="pres">
      <dgm:prSet presAssocID="{BE0F9A4D-F331-47A5-847C-CD2482866838}" presName="Name0" presStyleCnt="0">
        <dgm:presLayoutVars>
          <dgm:chMax val="7"/>
          <dgm:chPref val="7"/>
          <dgm:dir/>
        </dgm:presLayoutVars>
      </dgm:prSet>
      <dgm:spPr/>
    </dgm:pt>
    <dgm:pt modelId="{63E8D003-06AA-43DE-B9B7-BC90938A6F85}" type="pres">
      <dgm:prSet presAssocID="{BE0F9A4D-F331-47A5-847C-CD2482866838}" presName="Name1" presStyleCnt="0"/>
      <dgm:spPr/>
    </dgm:pt>
    <dgm:pt modelId="{DF41F34F-5EEB-4E26-BDBD-AA9A3D0FFBF6}" type="pres">
      <dgm:prSet presAssocID="{BE0F9A4D-F331-47A5-847C-CD2482866838}" presName="cycle" presStyleCnt="0"/>
      <dgm:spPr/>
    </dgm:pt>
    <dgm:pt modelId="{1B6F1AC6-91F8-4FE9-B381-43523EF3C821}" type="pres">
      <dgm:prSet presAssocID="{BE0F9A4D-F331-47A5-847C-CD2482866838}" presName="srcNode" presStyleLbl="node1" presStyleIdx="0" presStyleCnt="3"/>
      <dgm:spPr/>
    </dgm:pt>
    <dgm:pt modelId="{72973F33-166E-4244-97B2-655B0003AFB4}" type="pres">
      <dgm:prSet presAssocID="{BE0F9A4D-F331-47A5-847C-CD2482866838}" presName="conn" presStyleLbl="parChTrans1D2" presStyleIdx="0" presStyleCnt="1"/>
      <dgm:spPr/>
    </dgm:pt>
    <dgm:pt modelId="{B09C49D9-70D7-4CCF-B8DE-D92AB0DC4D31}" type="pres">
      <dgm:prSet presAssocID="{BE0F9A4D-F331-47A5-847C-CD2482866838}" presName="extraNode" presStyleLbl="node1" presStyleIdx="0" presStyleCnt="3"/>
      <dgm:spPr/>
    </dgm:pt>
    <dgm:pt modelId="{848B794F-BD97-47A4-A594-CD8158568CC2}" type="pres">
      <dgm:prSet presAssocID="{BE0F9A4D-F331-47A5-847C-CD2482866838}" presName="dstNode" presStyleLbl="node1" presStyleIdx="0" presStyleCnt="3"/>
      <dgm:spPr/>
    </dgm:pt>
    <dgm:pt modelId="{D636B27D-CE95-4CBF-826C-6127AC8F98E3}" type="pres">
      <dgm:prSet presAssocID="{B6EFBFC0-2A8E-48A8-9AC5-37CCF4234169}" presName="text_1" presStyleLbl="node1" presStyleIdx="0" presStyleCnt="3" custScaleY="141507" custLinFactNeighborX="1339" custLinFactNeighborY="-568">
        <dgm:presLayoutVars>
          <dgm:bulletEnabled val="1"/>
        </dgm:presLayoutVars>
      </dgm:prSet>
      <dgm:spPr/>
    </dgm:pt>
    <dgm:pt modelId="{6F5B1C3E-A8F7-41F0-83E8-F5E40888A39E}" type="pres">
      <dgm:prSet presAssocID="{B6EFBFC0-2A8E-48A8-9AC5-37CCF4234169}" presName="accent_1" presStyleCnt="0"/>
      <dgm:spPr/>
    </dgm:pt>
    <dgm:pt modelId="{28D55D7D-D25B-40E5-A5B6-F8D0366150E1}" type="pres">
      <dgm:prSet presAssocID="{B6EFBFC0-2A8E-48A8-9AC5-37CCF4234169}" presName="accentRepeatNode" presStyleLbl="solidFgAcc1" presStyleIdx="0" presStyleCnt="3"/>
      <dgm:spPr/>
    </dgm:pt>
    <dgm:pt modelId="{525AAEBA-E04A-4E08-968D-1238AF0F2B4B}" type="pres">
      <dgm:prSet presAssocID="{84DDF6B2-B910-4FDE-8990-27380FCDFE2C}" presName="text_2" presStyleLbl="node1" presStyleIdx="1" presStyleCnt="3" custLinFactNeighborX="1210" custLinFactNeighborY="0">
        <dgm:presLayoutVars>
          <dgm:bulletEnabled val="1"/>
        </dgm:presLayoutVars>
      </dgm:prSet>
      <dgm:spPr/>
    </dgm:pt>
    <dgm:pt modelId="{6FC53974-011B-4A4E-A879-6D746AD7926D}" type="pres">
      <dgm:prSet presAssocID="{84DDF6B2-B910-4FDE-8990-27380FCDFE2C}" presName="accent_2" presStyleCnt="0"/>
      <dgm:spPr/>
    </dgm:pt>
    <dgm:pt modelId="{6D34FD67-0705-4D0C-BADF-DCC09E7F5086}" type="pres">
      <dgm:prSet presAssocID="{84DDF6B2-B910-4FDE-8990-27380FCDFE2C}" presName="accentRepeatNode" presStyleLbl="solidFgAcc1" presStyleIdx="1" presStyleCnt="3"/>
      <dgm:spPr/>
    </dgm:pt>
    <dgm:pt modelId="{8ACCD852-F8E0-414C-8325-01F7C6E06EE8}" type="pres">
      <dgm:prSet presAssocID="{E8948C44-465C-4656-B8C5-364171F87985}" presName="text_3" presStyleLbl="node1" presStyleIdx="2" presStyleCnt="3">
        <dgm:presLayoutVars>
          <dgm:bulletEnabled val="1"/>
        </dgm:presLayoutVars>
      </dgm:prSet>
      <dgm:spPr/>
    </dgm:pt>
    <dgm:pt modelId="{55C833F9-A318-4E2B-8327-089C733B74A4}" type="pres">
      <dgm:prSet presAssocID="{E8948C44-465C-4656-B8C5-364171F87985}" presName="accent_3" presStyleCnt="0"/>
      <dgm:spPr/>
    </dgm:pt>
    <dgm:pt modelId="{141E602B-62DF-4198-83FC-BFD1D6AC46DD}" type="pres">
      <dgm:prSet presAssocID="{E8948C44-465C-4656-B8C5-364171F87985}" presName="accentRepeatNode" presStyleLbl="solidFgAcc1" presStyleIdx="2" presStyleCnt="3"/>
      <dgm:spPr/>
    </dgm:pt>
  </dgm:ptLst>
  <dgm:cxnLst>
    <dgm:cxn modelId="{07169A23-B48A-4166-B480-5E927C9E8B93}" type="presOf" srcId="{3D73B0B2-FCF0-408F-8CBF-4E68DE661D7C}" destId="{72973F33-166E-4244-97B2-655B0003AFB4}" srcOrd="0" destOrd="0" presId="urn:microsoft.com/office/officeart/2008/layout/VerticalCurvedList"/>
    <dgm:cxn modelId="{1BA3B772-E10D-434B-BDB7-BAACD4A95953}" srcId="{BE0F9A4D-F331-47A5-847C-CD2482866838}" destId="{84DDF6B2-B910-4FDE-8990-27380FCDFE2C}" srcOrd="1" destOrd="0" parTransId="{8E062015-7F9B-4D76-BD6E-E3BD1CBC2684}" sibTransId="{FF88C64B-E294-48BB-ADB7-04499C505CA4}"/>
    <dgm:cxn modelId="{DF147175-77EB-4D23-A271-CD390FA4C9EA}" srcId="{BE0F9A4D-F331-47A5-847C-CD2482866838}" destId="{E8948C44-465C-4656-B8C5-364171F87985}" srcOrd="2" destOrd="0" parTransId="{02789AE1-8DD1-48FD-B1B4-B386AFDE1C7C}" sibTransId="{B613254A-6C24-478E-B94F-92B19052B80B}"/>
    <dgm:cxn modelId="{C6118857-2B2C-4BAB-BE23-6963D777A9AA}" type="presOf" srcId="{B6EFBFC0-2A8E-48A8-9AC5-37CCF4234169}" destId="{D636B27D-CE95-4CBF-826C-6127AC8F98E3}" srcOrd="0" destOrd="0" presId="urn:microsoft.com/office/officeart/2008/layout/VerticalCurvedList"/>
    <dgm:cxn modelId="{D9ED5580-605F-4A05-ABF2-26115F0E1B00}" srcId="{BE0F9A4D-F331-47A5-847C-CD2482866838}" destId="{B6EFBFC0-2A8E-48A8-9AC5-37CCF4234169}" srcOrd="0" destOrd="0" parTransId="{4F953BB4-7684-46D7-947C-E7FA4FDC486C}" sibTransId="{3D73B0B2-FCF0-408F-8CBF-4E68DE661D7C}"/>
    <dgm:cxn modelId="{42B99F96-28E7-4201-83C3-4B112F9D9013}" type="presOf" srcId="{E8948C44-465C-4656-B8C5-364171F87985}" destId="{8ACCD852-F8E0-414C-8325-01F7C6E06EE8}" srcOrd="0" destOrd="0" presId="urn:microsoft.com/office/officeart/2008/layout/VerticalCurvedList"/>
    <dgm:cxn modelId="{F7913AC6-312C-4A6F-89B7-9187830E7489}" type="presOf" srcId="{BE0F9A4D-F331-47A5-847C-CD2482866838}" destId="{F237C3DD-3F3E-4658-A56A-C77B7CE555F0}" srcOrd="0" destOrd="0" presId="urn:microsoft.com/office/officeart/2008/layout/VerticalCurvedList"/>
    <dgm:cxn modelId="{379BF8F2-26DE-4767-B11E-B7A8BA61E20C}" type="presOf" srcId="{84DDF6B2-B910-4FDE-8990-27380FCDFE2C}" destId="{525AAEBA-E04A-4E08-968D-1238AF0F2B4B}" srcOrd="0" destOrd="0" presId="urn:microsoft.com/office/officeart/2008/layout/VerticalCurvedList"/>
    <dgm:cxn modelId="{67B89E54-11E9-4760-BF8B-6E47C52D4001}" type="presParOf" srcId="{F237C3DD-3F3E-4658-A56A-C77B7CE555F0}" destId="{63E8D003-06AA-43DE-B9B7-BC90938A6F85}" srcOrd="0" destOrd="0" presId="urn:microsoft.com/office/officeart/2008/layout/VerticalCurvedList"/>
    <dgm:cxn modelId="{F2CCBF4B-1FF7-4308-B469-9E69D91A39B8}" type="presParOf" srcId="{63E8D003-06AA-43DE-B9B7-BC90938A6F85}" destId="{DF41F34F-5EEB-4E26-BDBD-AA9A3D0FFBF6}" srcOrd="0" destOrd="0" presId="urn:microsoft.com/office/officeart/2008/layout/VerticalCurvedList"/>
    <dgm:cxn modelId="{898D955E-5157-4583-80C9-4D5804BEE803}" type="presParOf" srcId="{DF41F34F-5EEB-4E26-BDBD-AA9A3D0FFBF6}" destId="{1B6F1AC6-91F8-4FE9-B381-43523EF3C821}" srcOrd="0" destOrd="0" presId="urn:microsoft.com/office/officeart/2008/layout/VerticalCurvedList"/>
    <dgm:cxn modelId="{802502F9-4497-4F9A-8FFA-6ACC1CA351D3}" type="presParOf" srcId="{DF41F34F-5EEB-4E26-BDBD-AA9A3D0FFBF6}" destId="{72973F33-166E-4244-97B2-655B0003AFB4}" srcOrd="1" destOrd="0" presId="urn:microsoft.com/office/officeart/2008/layout/VerticalCurvedList"/>
    <dgm:cxn modelId="{88745AB6-46B5-45AB-87A9-4C9D36643847}" type="presParOf" srcId="{DF41F34F-5EEB-4E26-BDBD-AA9A3D0FFBF6}" destId="{B09C49D9-70D7-4CCF-B8DE-D92AB0DC4D31}" srcOrd="2" destOrd="0" presId="urn:microsoft.com/office/officeart/2008/layout/VerticalCurvedList"/>
    <dgm:cxn modelId="{825D97C8-7BB0-4B51-8967-55320E5B5005}" type="presParOf" srcId="{DF41F34F-5EEB-4E26-BDBD-AA9A3D0FFBF6}" destId="{848B794F-BD97-47A4-A594-CD8158568CC2}" srcOrd="3" destOrd="0" presId="urn:microsoft.com/office/officeart/2008/layout/VerticalCurvedList"/>
    <dgm:cxn modelId="{9C3E0F40-82DA-4BEF-8E0B-977FA9722819}" type="presParOf" srcId="{63E8D003-06AA-43DE-B9B7-BC90938A6F85}" destId="{D636B27D-CE95-4CBF-826C-6127AC8F98E3}" srcOrd="1" destOrd="0" presId="urn:microsoft.com/office/officeart/2008/layout/VerticalCurvedList"/>
    <dgm:cxn modelId="{BD53A346-0FED-4B92-9FB5-8F25A4F8A69B}" type="presParOf" srcId="{63E8D003-06AA-43DE-B9B7-BC90938A6F85}" destId="{6F5B1C3E-A8F7-41F0-83E8-F5E40888A39E}" srcOrd="2" destOrd="0" presId="urn:microsoft.com/office/officeart/2008/layout/VerticalCurvedList"/>
    <dgm:cxn modelId="{6B7F7B4C-77F5-4271-91FC-715ADA3771B4}" type="presParOf" srcId="{6F5B1C3E-A8F7-41F0-83E8-F5E40888A39E}" destId="{28D55D7D-D25B-40E5-A5B6-F8D0366150E1}" srcOrd="0" destOrd="0" presId="urn:microsoft.com/office/officeart/2008/layout/VerticalCurvedList"/>
    <dgm:cxn modelId="{755DCB88-CF24-4A5B-BE06-29947C8C2821}" type="presParOf" srcId="{63E8D003-06AA-43DE-B9B7-BC90938A6F85}" destId="{525AAEBA-E04A-4E08-968D-1238AF0F2B4B}" srcOrd="3" destOrd="0" presId="urn:microsoft.com/office/officeart/2008/layout/VerticalCurvedList"/>
    <dgm:cxn modelId="{324BE748-E652-453D-AD6B-4DC66043FC39}" type="presParOf" srcId="{63E8D003-06AA-43DE-B9B7-BC90938A6F85}" destId="{6FC53974-011B-4A4E-A879-6D746AD7926D}" srcOrd="4" destOrd="0" presId="urn:microsoft.com/office/officeart/2008/layout/VerticalCurvedList"/>
    <dgm:cxn modelId="{AACDE52D-686F-4E24-93F9-A58FC5EF6F4D}" type="presParOf" srcId="{6FC53974-011B-4A4E-A879-6D746AD7926D}" destId="{6D34FD67-0705-4D0C-BADF-DCC09E7F5086}" srcOrd="0" destOrd="0" presId="urn:microsoft.com/office/officeart/2008/layout/VerticalCurvedList"/>
    <dgm:cxn modelId="{F82FB502-3202-4BB6-8D88-A59C66CFA3F5}" type="presParOf" srcId="{63E8D003-06AA-43DE-B9B7-BC90938A6F85}" destId="{8ACCD852-F8E0-414C-8325-01F7C6E06EE8}" srcOrd="5" destOrd="0" presId="urn:microsoft.com/office/officeart/2008/layout/VerticalCurvedList"/>
    <dgm:cxn modelId="{8904E78F-7037-4E8E-8C8C-95BDCF0C7854}" type="presParOf" srcId="{63E8D003-06AA-43DE-B9B7-BC90938A6F85}" destId="{55C833F9-A318-4E2B-8327-089C733B74A4}" srcOrd="6" destOrd="0" presId="urn:microsoft.com/office/officeart/2008/layout/VerticalCurvedList"/>
    <dgm:cxn modelId="{FD6BECD6-3C52-4D21-8CF8-90E4FF8D248F}" type="presParOf" srcId="{55C833F9-A318-4E2B-8327-089C733B74A4}" destId="{141E602B-62DF-4198-83FC-BFD1D6AC46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0F9A4D-F331-47A5-847C-CD24828668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6EFBFC0-2A8E-48A8-9AC5-37CCF4234169}">
      <dgm:prSet phldrT="[Texte]"/>
      <dgm:spPr>
        <a:solidFill>
          <a:srgbClr val="FFC000"/>
        </a:solidFill>
      </dgm:spPr>
      <dgm:t>
        <a:bodyPr/>
        <a:lstStyle/>
        <a:p>
          <a:r>
            <a:rPr lang="fr-BE"/>
            <a:t>Enquête quantitative et focus groups</a:t>
          </a:r>
        </a:p>
      </dgm:t>
    </dgm:pt>
    <dgm:pt modelId="{4F953BB4-7684-46D7-947C-E7FA4FDC486C}" type="parTrans" cxnId="{D9ED5580-605F-4A05-ABF2-26115F0E1B00}">
      <dgm:prSet/>
      <dgm:spPr/>
      <dgm:t>
        <a:bodyPr/>
        <a:lstStyle/>
        <a:p>
          <a:endParaRPr lang="fr-BE"/>
        </a:p>
      </dgm:t>
    </dgm:pt>
    <dgm:pt modelId="{3D73B0B2-FCF0-408F-8CBF-4E68DE661D7C}" type="sibTrans" cxnId="{D9ED5580-605F-4A05-ABF2-26115F0E1B00}">
      <dgm:prSet/>
      <dgm:spPr/>
      <dgm:t>
        <a:bodyPr/>
        <a:lstStyle/>
        <a:p>
          <a:endParaRPr lang="fr-BE"/>
        </a:p>
      </dgm:t>
    </dgm:pt>
    <dgm:pt modelId="{84DDF6B2-B910-4FDE-8990-27380FCDFE2C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800"/>
            <a:t>Analyse compréhensive de genres oraux emblématiques</a:t>
          </a:r>
        </a:p>
      </dgm:t>
    </dgm:pt>
    <dgm:pt modelId="{8E062015-7F9B-4D76-BD6E-E3BD1CBC2684}" type="parTrans" cxnId="{1BA3B772-E10D-434B-BDB7-BAACD4A95953}">
      <dgm:prSet/>
      <dgm:spPr/>
      <dgm:t>
        <a:bodyPr/>
        <a:lstStyle/>
        <a:p>
          <a:endParaRPr lang="fr-BE"/>
        </a:p>
      </dgm:t>
    </dgm:pt>
    <dgm:pt modelId="{FF88C64B-E294-48BB-ADB7-04499C505CA4}" type="sibTrans" cxnId="{1BA3B772-E10D-434B-BDB7-BAACD4A95953}">
      <dgm:prSet/>
      <dgm:spPr/>
      <dgm:t>
        <a:bodyPr/>
        <a:lstStyle/>
        <a:p>
          <a:endParaRPr lang="fr-BE"/>
        </a:p>
      </dgm:t>
    </dgm:pt>
    <dgm:pt modelId="{E8948C44-465C-4656-B8C5-364171F8798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800"/>
            <a:t>Construire des modules pédagogiques</a:t>
          </a:r>
        </a:p>
      </dgm:t>
    </dgm:pt>
    <dgm:pt modelId="{02789AE1-8DD1-48FD-B1B4-B386AFDE1C7C}" type="parTrans" cxnId="{DF147175-77EB-4D23-A271-CD390FA4C9EA}">
      <dgm:prSet/>
      <dgm:spPr/>
      <dgm:t>
        <a:bodyPr/>
        <a:lstStyle/>
        <a:p>
          <a:endParaRPr lang="fr-BE"/>
        </a:p>
      </dgm:t>
    </dgm:pt>
    <dgm:pt modelId="{B613254A-6C24-478E-B94F-92B19052B80B}" type="sibTrans" cxnId="{DF147175-77EB-4D23-A271-CD390FA4C9EA}">
      <dgm:prSet/>
      <dgm:spPr/>
      <dgm:t>
        <a:bodyPr/>
        <a:lstStyle/>
        <a:p>
          <a:endParaRPr lang="fr-BE"/>
        </a:p>
      </dgm:t>
    </dgm:pt>
    <dgm:pt modelId="{91409CD5-56BD-4BF1-8241-C2E3A1CEC391}">
      <dgm:prSet/>
      <dgm:spPr/>
      <dgm:t>
        <a:bodyPr/>
        <a:lstStyle/>
        <a:p>
          <a:r>
            <a:rPr lang="fr-BE"/>
            <a:t>Récolte de données quantitatives et qualitatives</a:t>
          </a:r>
        </a:p>
      </dgm:t>
    </dgm:pt>
    <dgm:pt modelId="{DA35478F-DD87-4C3F-AA31-DC064451B93E}" type="parTrans" cxnId="{20799F75-4EB1-4B49-846C-FB47C9E4E471}">
      <dgm:prSet/>
      <dgm:spPr/>
      <dgm:t>
        <a:bodyPr/>
        <a:lstStyle/>
        <a:p>
          <a:endParaRPr lang="fr-BE"/>
        </a:p>
      </dgm:t>
    </dgm:pt>
    <dgm:pt modelId="{4A5DF6BD-606D-486F-8AB7-2018FBF8D72C}" type="sibTrans" cxnId="{20799F75-4EB1-4B49-846C-FB47C9E4E471}">
      <dgm:prSet/>
      <dgm:spPr/>
      <dgm:t>
        <a:bodyPr/>
        <a:lstStyle/>
        <a:p>
          <a:endParaRPr lang="fr-BE"/>
        </a:p>
      </dgm:t>
    </dgm:pt>
    <dgm:pt modelId="{4FD2A0BF-2DAB-4766-B5E3-BDBAB3337E8A}">
      <dgm:prSet/>
      <dgm:spPr/>
      <dgm:t>
        <a:bodyPr/>
        <a:lstStyle/>
        <a:p>
          <a:r>
            <a:rPr lang="fr-BE"/>
            <a:t>Reproduction et adaptation du questionnaire Hélangue écrit</a:t>
          </a:r>
        </a:p>
      </dgm:t>
    </dgm:pt>
    <dgm:pt modelId="{A7B90BEC-5B90-4F29-ABB8-DFF3762FEEEC}" type="parTrans" cxnId="{2B986D52-1C29-46E6-863D-3938F57BB775}">
      <dgm:prSet/>
      <dgm:spPr/>
      <dgm:t>
        <a:bodyPr/>
        <a:lstStyle/>
        <a:p>
          <a:endParaRPr lang="fr-BE"/>
        </a:p>
      </dgm:t>
    </dgm:pt>
    <dgm:pt modelId="{E034EC20-2357-4CCD-82BD-72C8B7A4C56B}" type="sibTrans" cxnId="{2B986D52-1C29-46E6-863D-3938F57BB775}">
      <dgm:prSet/>
      <dgm:spPr/>
      <dgm:t>
        <a:bodyPr/>
        <a:lstStyle/>
        <a:p>
          <a:endParaRPr lang="fr-BE"/>
        </a:p>
      </dgm:t>
    </dgm:pt>
    <dgm:pt modelId="{15D9AC9C-BFF8-477F-9876-3FE84D47B930}">
      <dgm:prSet/>
      <dgm:spPr/>
      <dgm:t>
        <a:bodyPr/>
        <a:lstStyle/>
        <a:p>
          <a:r>
            <a:rPr lang="fr-BE"/>
            <a:t>Organisation par rubriques thématiques (justifiées par des études antérieures</a:t>
          </a:r>
        </a:p>
      </dgm:t>
    </dgm:pt>
    <dgm:pt modelId="{2D9EC428-6912-4AD0-A03F-083BEEED7FE1}" type="parTrans" cxnId="{1E8961AD-0180-4C92-AA3F-68202C0EECDC}">
      <dgm:prSet/>
      <dgm:spPr/>
      <dgm:t>
        <a:bodyPr/>
        <a:lstStyle/>
        <a:p>
          <a:endParaRPr lang="fr-BE"/>
        </a:p>
      </dgm:t>
    </dgm:pt>
    <dgm:pt modelId="{6F747828-8C1D-4A06-8FAA-BDB29665D96B}" type="sibTrans" cxnId="{1E8961AD-0180-4C92-AA3F-68202C0EECDC}">
      <dgm:prSet/>
      <dgm:spPr/>
      <dgm:t>
        <a:bodyPr/>
        <a:lstStyle/>
        <a:p>
          <a:endParaRPr lang="fr-BE"/>
        </a:p>
      </dgm:t>
    </dgm:pt>
    <dgm:pt modelId="{35991E85-DEAB-4057-B7F2-674E40AE66DA}">
      <dgm:prSet/>
      <dgm:spPr/>
      <dgm:t>
        <a:bodyPr/>
        <a:lstStyle/>
        <a:p>
          <a:r>
            <a:rPr lang="fr-BE"/>
            <a:t>Prise de représentations par questionnaire (prise d’images)</a:t>
          </a:r>
        </a:p>
      </dgm:t>
    </dgm:pt>
    <dgm:pt modelId="{2D600038-BD65-4E55-83B1-A0A8C004D4F1}" type="parTrans" cxnId="{7819EDC4-53FF-4AAC-A856-363388CD4D0E}">
      <dgm:prSet/>
      <dgm:spPr/>
      <dgm:t>
        <a:bodyPr/>
        <a:lstStyle/>
        <a:p>
          <a:endParaRPr lang="fr-BE"/>
        </a:p>
      </dgm:t>
    </dgm:pt>
    <dgm:pt modelId="{83F566ED-3A27-481C-8FE0-CEF7FF0F43ED}" type="sibTrans" cxnId="{7819EDC4-53FF-4AAC-A856-363388CD4D0E}">
      <dgm:prSet/>
      <dgm:spPr/>
      <dgm:t>
        <a:bodyPr/>
        <a:lstStyle/>
        <a:p>
          <a:endParaRPr lang="fr-BE"/>
        </a:p>
      </dgm:t>
    </dgm:pt>
    <dgm:pt modelId="{7352CFC0-63E9-4796-A9C9-FA54F038589E}">
      <dgm:prSet/>
      <dgm:spPr/>
      <dgm:t>
        <a:bodyPr/>
        <a:lstStyle/>
        <a:p>
          <a:r>
            <a:rPr lang="fr-BE"/>
            <a:t>3 cohortes : étudiant.es, enseignant.es et </a:t>
          </a:r>
          <a:r>
            <a:rPr lang="fr-BE" err="1"/>
            <a:t>professionnel.les</a:t>
          </a:r>
          <a:endParaRPr lang="fr-BE"/>
        </a:p>
      </dgm:t>
    </dgm:pt>
    <dgm:pt modelId="{08C69507-7D91-44CB-A076-4672570E19BF}" type="parTrans" cxnId="{3F4E6239-CBC6-480E-B602-8BDDDB3CA48C}">
      <dgm:prSet/>
      <dgm:spPr/>
      <dgm:t>
        <a:bodyPr/>
        <a:lstStyle/>
        <a:p>
          <a:endParaRPr lang="fr-BE"/>
        </a:p>
      </dgm:t>
    </dgm:pt>
    <dgm:pt modelId="{4AC18910-3104-473B-BAEC-2F90E5A7FE30}" type="sibTrans" cxnId="{3F4E6239-CBC6-480E-B602-8BDDDB3CA48C}">
      <dgm:prSet/>
      <dgm:spPr/>
      <dgm:t>
        <a:bodyPr/>
        <a:lstStyle/>
        <a:p>
          <a:endParaRPr lang="fr-BE"/>
        </a:p>
      </dgm:t>
    </dgm:pt>
    <dgm:pt modelId="{F237C3DD-3F3E-4658-A56A-C77B7CE555F0}" type="pres">
      <dgm:prSet presAssocID="{BE0F9A4D-F331-47A5-847C-CD2482866838}" presName="Name0" presStyleCnt="0">
        <dgm:presLayoutVars>
          <dgm:chMax val="7"/>
          <dgm:chPref val="7"/>
          <dgm:dir/>
        </dgm:presLayoutVars>
      </dgm:prSet>
      <dgm:spPr/>
    </dgm:pt>
    <dgm:pt modelId="{63E8D003-06AA-43DE-B9B7-BC90938A6F85}" type="pres">
      <dgm:prSet presAssocID="{BE0F9A4D-F331-47A5-847C-CD2482866838}" presName="Name1" presStyleCnt="0"/>
      <dgm:spPr/>
    </dgm:pt>
    <dgm:pt modelId="{DF41F34F-5EEB-4E26-BDBD-AA9A3D0FFBF6}" type="pres">
      <dgm:prSet presAssocID="{BE0F9A4D-F331-47A5-847C-CD2482866838}" presName="cycle" presStyleCnt="0"/>
      <dgm:spPr/>
    </dgm:pt>
    <dgm:pt modelId="{1B6F1AC6-91F8-4FE9-B381-43523EF3C821}" type="pres">
      <dgm:prSet presAssocID="{BE0F9A4D-F331-47A5-847C-CD2482866838}" presName="srcNode" presStyleLbl="node1" presStyleIdx="0" presStyleCnt="3"/>
      <dgm:spPr/>
    </dgm:pt>
    <dgm:pt modelId="{72973F33-166E-4244-97B2-655B0003AFB4}" type="pres">
      <dgm:prSet presAssocID="{BE0F9A4D-F331-47A5-847C-CD2482866838}" presName="conn" presStyleLbl="parChTrans1D2" presStyleIdx="0" presStyleCnt="1"/>
      <dgm:spPr/>
    </dgm:pt>
    <dgm:pt modelId="{B09C49D9-70D7-4CCF-B8DE-D92AB0DC4D31}" type="pres">
      <dgm:prSet presAssocID="{BE0F9A4D-F331-47A5-847C-CD2482866838}" presName="extraNode" presStyleLbl="node1" presStyleIdx="0" presStyleCnt="3"/>
      <dgm:spPr/>
    </dgm:pt>
    <dgm:pt modelId="{848B794F-BD97-47A4-A594-CD8158568CC2}" type="pres">
      <dgm:prSet presAssocID="{BE0F9A4D-F331-47A5-847C-CD2482866838}" presName="dstNode" presStyleLbl="node1" presStyleIdx="0" presStyleCnt="3"/>
      <dgm:spPr/>
    </dgm:pt>
    <dgm:pt modelId="{D636B27D-CE95-4CBF-826C-6127AC8F98E3}" type="pres">
      <dgm:prSet presAssocID="{B6EFBFC0-2A8E-48A8-9AC5-37CCF4234169}" presName="text_1" presStyleLbl="node1" presStyleIdx="0" presStyleCnt="3" custScaleX="103876" custScaleY="287479" custLinFactNeighborX="1022" custLinFactNeighborY="6457">
        <dgm:presLayoutVars>
          <dgm:bulletEnabled val="1"/>
        </dgm:presLayoutVars>
      </dgm:prSet>
      <dgm:spPr/>
    </dgm:pt>
    <dgm:pt modelId="{6F5B1C3E-A8F7-41F0-83E8-F5E40888A39E}" type="pres">
      <dgm:prSet presAssocID="{B6EFBFC0-2A8E-48A8-9AC5-37CCF4234169}" presName="accent_1" presStyleCnt="0"/>
      <dgm:spPr/>
    </dgm:pt>
    <dgm:pt modelId="{28D55D7D-D25B-40E5-A5B6-F8D0366150E1}" type="pres">
      <dgm:prSet presAssocID="{B6EFBFC0-2A8E-48A8-9AC5-37CCF4234169}" presName="accentRepeatNode" presStyleLbl="solidFgAcc1" presStyleIdx="0" presStyleCnt="3"/>
      <dgm:spPr/>
    </dgm:pt>
    <dgm:pt modelId="{525AAEBA-E04A-4E08-968D-1238AF0F2B4B}" type="pres">
      <dgm:prSet presAssocID="{84DDF6B2-B910-4FDE-8990-27380FCDFE2C}" presName="text_2" presStyleLbl="node1" presStyleIdx="1" presStyleCnt="3" custLinFactNeighborX="1737" custLinFactNeighborY="58312">
        <dgm:presLayoutVars>
          <dgm:bulletEnabled val="1"/>
        </dgm:presLayoutVars>
      </dgm:prSet>
      <dgm:spPr/>
    </dgm:pt>
    <dgm:pt modelId="{6FC53974-011B-4A4E-A879-6D746AD7926D}" type="pres">
      <dgm:prSet presAssocID="{84DDF6B2-B910-4FDE-8990-27380FCDFE2C}" presName="accent_2" presStyleCnt="0"/>
      <dgm:spPr/>
    </dgm:pt>
    <dgm:pt modelId="{6D34FD67-0705-4D0C-BADF-DCC09E7F5086}" type="pres">
      <dgm:prSet presAssocID="{84DDF6B2-B910-4FDE-8990-27380FCDFE2C}" presName="accentRepeatNode" presStyleLbl="solidFgAcc1" presStyleIdx="1" presStyleCnt="3" custScaleX="92030" custScaleY="89235" custLinFactNeighborX="-2128" custLinFactNeighborY="50281"/>
      <dgm:spPr/>
    </dgm:pt>
    <dgm:pt modelId="{8ACCD852-F8E0-414C-8325-01F7C6E06EE8}" type="pres">
      <dgm:prSet presAssocID="{E8948C44-465C-4656-B8C5-364171F87985}" presName="text_3" presStyleLbl="node1" presStyleIdx="2" presStyleCnt="3" custScaleX="103431" custLinFactNeighborX="2010" custLinFactNeighborY="20636">
        <dgm:presLayoutVars>
          <dgm:bulletEnabled val="1"/>
        </dgm:presLayoutVars>
      </dgm:prSet>
      <dgm:spPr/>
    </dgm:pt>
    <dgm:pt modelId="{55C833F9-A318-4E2B-8327-089C733B74A4}" type="pres">
      <dgm:prSet presAssocID="{E8948C44-465C-4656-B8C5-364171F87985}" presName="accent_3" presStyleCnt="0"/>
      <dgm:spPr/>
    </dgm:pt>
    <dgm:pt modelId="{141E602B-62DF-4198-83FC-BFD1D6AC46DD}" type="pres">
      <dgm:prSet presAssocID="{E8948C44-465C-4656-B8C5-364171F87985}" presName="accentRepeatNode" presStyleLbl="solidFgAcc1" presStyleIdx="2" presStyleCnt="3" custScaleX="89478" custScaleY="85452" custLinFactNeighborX="-1033" custLinFactNeighborY="16882"/>
      <dgm:spPr/>
    </dgm:pt>
  </dgm:ptLst>
  <dgm:cxnLst>
    <dgm:cxn modelId="{A20FF325-6549-4ECC-A0BC-ECE85E263A09}" type="presOf" srcId="{91409CD5-56BD-4BF1-8241-C2E3A1CEC391}" destId="{D636B27D-CE95-4CBF-826C-6127AC8F98E3}" srcOrd="0" destOrd="2" presId="urn:microsoft.com/office/officeart/2008/layout/VerticalCurvedList"/>
    <dgm:cxn modelId="{3F4E6239-CBC6-480E-B602-8BDDDB3CA48C}" srcId="{B6EFBFC0-2A8E-48A8-9AC5-37CCF4234169}" destId="{7352CFC0-63E9-4796-A9C9-FA54F038589E}" srcOrd="4" destOrd="0" parTransId="{08C69507-7D91-44CB-A076-4672570E19BF}" sibTransId="{4AC18910-3104-473B-BAEC-2F90E5A7FE30}"/>
    <dgm:cxn modelId="{095D7C40-0EC7-4468-ADB7-8B09533F5A01}" type="presOf" srcId="{35991E85-DEAB-4057-B7F2-674E40AE66DA}" destId="{D636B27D-CE95-4CBF-826C-6127AC8F98E3}" srcOrd="0" destOrd="1" presId="urn:microsoft.com/office/officeart/2008/layout/VerticalCurvedList"/>
    <dgm:cxn modelId="{2B986D52-1C29-46E6-863D-3938F57BB775}" srcId="{B6EFBFC0-2A8E-48A8-9AC5-37CCF4234169}" destId="{4FD2A0BF-2DAB-4766-B5E3-BDBAB3337E8A}" srcOrd="2" destOrd="0" parTransId="{A7B90BEC-5B90-4F29-ABB8-DFF3762FEEEC}" sibTransId="{E034EC20-2357-4CCD-82BD-72C8B7A4C56B}"/>
    <dgm:cxn modelId="{1BA3B772-E10D-434B-BDB7-BAACD4A95953}" srcId="{BE0F9A4D-F331-47A5-847C-CD2482866838}" destId="{84DDF6B2-B910-4FDE-8990-27380FCDFE2C}" srcOrd="1" destOrd="0" parTransId="{8E062015-7F9B-4D76-BD6E-E3BD1CBC2684}" sibTransId="{FF88C64B-E294-48BB-ADB7-04499C505CA4}"/>
    <dgm:cxn modelId="{DF147175-77EB-4D23-A271-CD390FA4C9EA}" srcId="{BE0F9A4D-F331-47A5-847C-CD2482866838}" destId="{E8948C44-465C-4656-B8C5-364171F87985}" srcOrd="2" destOrd="0" parTransId="{02789AE1-8DD1-48FD-B1B4-B386AFDE1C7C}" sibTransId="{B613254A-6C24-478E-B94F-92B19052B80B}"/>
    <dgm:cxn modelId="{20799F75-4EB1-4B49-846C-FB47C9E4E471}" srcId="{B6EFBFC0-2A8E-48A8-9AC5-37CCF4234169}" destId="{91409CD5-56BD-4BF1-8241-C2E3A1CEC391}" srcOrd="1" destOrd="0" parTransId="{DA35478F-DD87-4C3F-AA31-DC064451B93E}" sibTransId="{4A5DF6BD-606D-486F-8AB7-2018FBF8D72C}"/>
    <dgm:cxn modelId="{A558E156-08DA-46A8-9CBF-7A81D23B0569}" type="presOf" srcId="{83F566ED-3A27-481C-8FE0-CEF7FF0F43ED}" destId="{72973F33-166E-4244-97B2-655B0003AFB4}" srcOrd="0" destOrd="0" presId="urn:microsoft.com/office/officeart/2008/layout/VerticalCurvedList"/>
    <dgm:cxn modelId="{C6118857-2B2C-4BAB-BE23-6963D777A9AA}" type="presOf" srcId="{B6EFBFC0-2A8E-48A8-9AC5-37CCF4234169}" destId="{D636B27D-CE95-4CBF-826C-6127AC8F98E3}" srcOrd="0" destOrd="0" presId="urn:microsoft.com/office/officeart/2008/layout/VerticalCurvedList"/>
    <dgm:cxn modelId="{D9ED5580-605F-4A05-ABF2-26115F0E1B00}" srcId="{BE0F9A4D-F331-47A5-847C-CD2482866838}" destId="{B6EFBFC0-2A8E-48A8-9AC5-37CCF4234169}" srcOrd="0" destOrd="0" parTransId="{4F953BB4-7684-46D7-947C-E7FA4FDC486C}" sibTransId="{3D73B0B2-FCF0-408F-8CBF-4E68DE661D7C}"/>
    <dgm:cxn modelId="{845B4A86-1C44-4036-8DEE-3460122D6AD6}" type="presOf" srcId="{15D9AC9C-BFF8-477F-9876-3FE84D47B930}" destId="{D636B27D-CE95-4CBF-826C-6127AC8F98E3}" srcOrd="0" destOrd="4" presId="urn:microsoft.com/office/officeart/2008/layout/VerticalCurvedList"/>
    <dgm:cxn modelId="{B31D728F-5485-462B-8A5F-F537BD841CAF}" type="presOf" srcId="{7352CFC0-63E9-4796-A9C9-FA54F038589E}" destId="{D636B27D-CE95-4CBF-826C-6127AC8F98E3}" srcOrd="0" destOrd="5" presId="urn:microsoft.com/office/officeart/2008/layout/VerticalCurvedList"/>
    <dgm:cxn modelId="{42B99F96-28E7-4201-83C3-4B112F9D9013}" type="presOf" srcId="{E8948C44-465C-4656-B8C5-364171F87985}" destId="{8ACCD852-F8E0-414C-8325-01F7C6E06EE8}" srcOrd="0" destOrd="0" presId="urn:microsoft.com/office/officeart/2008/layout/VerticalCurvedList"/>
    <dgm:cxn modelId="{1E8961AD-0180-4C92-AA3F-68202C0EECDC}" srcId="{B6EFBFC0-2A8E-48A8-9AC5-37CCF4234169}" destId="{15D9AC9C-BFF8-477F-9876-3FE84D47B930}" srcOrd="3" destOrd="0" parTransId="{2D9EC428-6912-4AD0-A03F-083BEEED7FE1}" sibTransId="{6F747828-8C1D-4A06-8FAA-BDB29665D96B}"/>
    <dgm:cxn modelId="{7819EDC4-53FF-4AAC-A856-363388CD4D0E}" srcId="{B6EFBFC0-2A8E-48A8-9AC5-37CCF4234169}" destId="{35991E85-DEAB-4057-B7F2-674E40AE66DA}" srcOrd="0" destOrd="0" parTransId="{2D600038-BD65-4E55-83B1-A0A8C004D4F1}" sibTransId="{83F566ED-3A27-481C-8FE0-CEF7FF0F43ED}"/>
    <dgm:cxn modelId="{F7913AC6-312C-4A6F-89B7-9187830E7489}" type="presOf" srcId="{BE0F9A4D-F331-47A5-847C-CD2482866838}" destId="{F237C3DD-3F3E-4658-A56A-C77B7CE555F0}" srcOrd="0" destOrd="0" presId="urn:microsoft.com/office/officeart/2008/layout/VerticalCurvedList"/>
    <dgm:cxn modelId="{94E880C9-6A72-4A0C-995C-B1F10659D73C}" type="presOf" srcId="{4FD2A0BF-2DAB-4766-B5E3-BDBAB3337E8A}" destId="{D636B27D-CE95-4CBF-826C-6127AC8F98E3}" srcOrd="0" destOrd="3" presId="urn:microsoft.com/office/officeart/2008/layout/VerticalCurvedList"/>
    <dgm:cxn modelId="{379BF8F2-26DE-4767-B11E-B7A8BA61E20C}" type="presOf" srcId="{84DDF6B2-B910-4FDE-8990-27380FCDFE2C}" destId="{525AAEBA-E04A-4E08-968D-1238AF0F2B4B}" srcOrd="0" destOrd="0" presId="urn:microsoft.com/office/officeart/2008/layout/VerticalCurvedList"/>
    <dgm:cxn modelId="{67B89E54-11E9-4760-BF8B-6E47C52D4001}" type="presParOf" srcId="{F237C3DD-3F3E-4658-A56A-C77B7CE555F0}" destId="{63E8D003-06AA-43DE-B9B7-BC90938A6F85}" srcOrd="0" destOrd="0" presId="urn:microsoft.com/office/officeart/2008/layout/VerticalCurvedList"/>
    <dgm:cxn modelId="{F2CCBF4B-1FF7-4308-B469-9E69D91A39B8}" type="presParOf" srcId="{63E8D003-06AA-43DE-B9B7-BC90938A6F85}" destId="{DF41F34F-5EEB-4E26-BDBD-AA9A3D0FFBF6}" srcOrd="0" destOrd="0" presId="urn:microsoft.com/office/officeart/2008/layout/VerticalCurvedList"/>
    <dgm:cxn modelId="{898D955E-5157-4583-80C9-4D5804BEE803}" type="presParOf" srcId="{DF41F34F-5EEB-4E26-BDBD-AA9A3D0FFBF6}" destId="{1B6F1AC6-91F8-4FE9-B381-43523EF3C821}" srcOrd="0" destOrd="0" presId="urn:microsoft.com/office/officeart/2008/layout/VerticalCurvedList"/>
    <dgm:cxn modelId="{802502F9-4497-4F9A-8FFA-6ACC1CA351D3}" type="presParOf" srcId="{DF41F34F-5EEB-4E26-BDBD-AA9A3D0FFBF6}" destId="{72973F33-166E-4244-97B2-655B0003AFB4}" srcOrd="1" destOrd="0" presId="urn:microsoft.com/office/officeart/2008/layout/VerticalCurvedList"/>
    <dgm:cxn modelId="{88745AB6-46B5-45AB-87A9-4C9D36643847}" type="presParOf" srcId="{DF41F34F-5EEB-4E26-BDBD-AA9A3D0FFBF6}" destId="{B09C49D9-70D7-4CCF-B8DE-D92AB0DC4D31}" srcOrd="2" destOrd="0" presId="urn:microsoft.com/office/officeart/2008/layout/VerticalCurvedList"/>
    <dgm:cxn modelId="{825D97C8-7BB0-4B51-8967-55320E5B5005}" type="presParOf" srcId="{DF41F34F-5EEB-4E26-BDBD-AA9A3D0FFBF6}" destId="{848B794F-BD97-47A4-A594-CD8158568CC2}" srcOrd="3" destOrd="0" presId="urn:microsoft.com/office/officeart/2008/layout/VerticalCurvedList"/>
    <dgm:cxn modelId="{9C3E0F40-82DA-4BEF-8E0B-977FA9722819}" type="presParOf" srcId="{63E8D003-06AA-43DE-B9B7-BC90938A6F85}" destId="{D636B27D-CE95-4CBF-826C-6127AC8F98E3}" srcOrd="1" destOrd="0" presId="urn:microsoft.com/office/officeart/2008/layout/VerticalCurvedList"/>
    <dgm:cxn modelId="{BD53A346-0FED-4B92-9FB5-8F25A4F8A69B}" type="presParOf" srcId="{63E8D003-06AA-43DE-B9B7-BC90938A6F85}" destId="{6F5B1C3E-A8F7-41F0-83E8-F5E40888A39E}" srcOrd="2" destOrd="0" presId="urn:microsoft.com/office/officeart/2008/layout/VerticalCurvedList"/>
    <dgm:cxn modelId="{6B7F7B4C-77F5-4271-91FC-715ADA3771B4}" type="presParOf" srcId="{6F5B1C3E-A8F7-41F0-83E8-F5E40888A39E}" destId="{28D55D7D-D25B-40E5-A5B6-F8D0366150E1}" srcOrd="0" destOrd="0" presId="urn:microsoft.com/office/officeart/2008/layout/VerticalCurvedList"/>
    <dgm:cxn modelId="{755DCB88-CF24-4A5B-BE06-29947C8C2821}" type="presParOf" srcId="{63E8D003-06AA-43DE-B9B7-BC90938A6F85}" destId="{525AAEBA-E04A-4E08-968D-1238AF0F2B4B}" srcOrd="3" destOrd="0" presId="urn:microsoft.com/office/officeart/2008/layout/VerticalCurvedList"/>
    <dgm:cxn modelId="{324BE748-E652-453D-AD6B-4DC66043FC39}" type="presParOf" srcId="{63E8D003-06AA-43DE-B9B7-BC90938A6F85}" destId="{6FC53974-011B-4A4E-A879-6D746AD7926D}" srcOrd="4" destOrd="0" presId="urn:microsoft.com/office/officeart/2008/layout/VerticalCurvedList"/>
    <dgm:cxn modelId="{AACDE52D-686F-4E24-93F9-A58FC5EF6F4D}" type="presParOf" srcId="{6FC53974-011B-4A4E-A879-6D746AD7926D}" destId="{6D34FD67-0705-4D0C-BADF-DCC09E7F5086}" srcOrd="0" destOrd="0" presId="urn:microsoft.com/office/officeart/2008/layout/VerticalCurvedList"/>
    <dgm:cxn modelId="{F82FB502-3202-4BB6-8D88-A59C66CFA3F5}" type="presParOf" srcId="{63E8D003-06AA-43DE-B9B7-BC90938A6F85}" destId="{8ACCD852-F8E0-414C-8325-01F7C6E06EE8}" srcOrd="5" destOrd="0" presId="urn:microsoft.com/office/officeart/2008/layout/VerticalCurvedList"/>
    <dgm:cxn modelId="{8904E78F-7037-4E8E-8C8C-95BDCF0C7854}" type="presParOf" srcId="{63E8D003-06AA-43DE-B9B7-BC90938A6F85}" destId="{55C833F9-A318-4E2B-8327-089C733B74A4}" srcOrd="6" destOrd="0" presId="urn:microsoft.com/office/officeart/2008/layout/VerticalCurvedList"/>
    <dgm:cxn modelId="{FD6BECD6-3C52-4D21-8CF8-90E4FF8D248F}" type="presParOf" srcId="{55C833F9-A318-4E2B-8327-089C733B74A4}" destId="{141E602B-62DF-4198-83FC-BFD1D6AC46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0E3844-CB98-4C7C-9F37-EB07CD09B93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0954C3B-B8F8-4C19-BF2B-812FF64F6278}">
      <dgm:prSet phldrT="[Texte]" custT="1"/>
      <dgm:spPr>
        <a:solidFill>
          <a:srgbClr val="00BABC"/>
        </a:solidFill>
      </dgm:spPr>
      <dgm:t>
        <a:bodyPr/>
        <a:lstStyle/>
        <a:p>
          <a:pPr rtl="0"/>
          <a:r>
            <a:rPr lang="fr-BE" sz="1600"/>
            <a:t>A. </a:t>
          </a:r>
          <a:r>
            <a:rPr lang="fr-BE" sz="1600">
              <a:latin typeface="Calibri Light" panose="020F0302020204030204"/>
            </a:rPr>
            <a:t>Évocations </a:t>
          </a:r>
          <a:r>
            <a:rPr lang="fr-BE" sz="1600"/>
            <a:t>libres</a:t>
          </a:r>
          <a:r>
            <a:rPr lang="fr-BE" sz="1600">
              <a:latin typeface="Calibri Light" panose="020F0302020204030204"/>
            </a:rPr>
            <a:t> </a:t>
          </a:r>
          <a:endParaRPr lang="fr-BE" sz="1600"/>
        </a:p>
      </dgm:t>
    </dgm:pt>
    <dgm:pt modelId="{3519FA02-82A8-49B7-9C2E-7B267AB62F30}" type="parTrans" cxnId="{BFA16994-CE6A-459B-B01B-491DD00D2CAF}">
      <dgm:prSet/>
      <dgm:spPr/>
      <dgm:t>
        <a:bodyPr/>
        <a:lstStyle/>
        <a:p>
          <a:endParaRPr lang="fr-BE"/>
        </a:p>
      </dgm:t>
    </dgm:pt>
    <dgm:pt modelId="{116C3AB9-EFDD-44D7-9E12-3E4FBC6AD551}" type="sibTrans" cxnId="{BFA16994-CE6A-459B-B01B-491DD00D2CAF}">
      <dgm:prSet/>
      <dgm:spPr/>
      <dgm:t>
        <a:bodyPr/>
        <a:lstStyle/>
        <a:p>
          <a:endParaRPr lang="fr-BE"/>
        </a:p>
      </dgm:t>
    </dgm:pt>
    <dgm:pt modelId="{742C75E9-ABA6-430D-A4F2-A20581B27D35}">
      <dgm:prSet phldrT="[Texte]" custT="1"/>
      <dgm:spPr>
        <a:solidFill>
          <a:srgbClr val="00BABC"/>
        </a:solidFill>
      </dgm:spPr>
      <dgm:t>
        <a:bodyPr/>
        <a:lstStyle/>
        <a:p>
          <a:r>
            <a:rPr lang="fr-BE" sz="1700"/>
            <a:t>B. Pratiques orales privées et en HE</a:t>
          </a:r>
        </a:p>
      </dgm:t>
    </dgm:pt>
    <dgm:pt modelId="{2DE96B4C-68E6-4558-85C1-6F92F5126D70}" type="parTrans" cxnId="{9C1AFC0C-0828-4D24-8968-4A6E3205F455}">
      <dgm:prSet/>
      <dgm:spPr/>
      <dgm:t>
        <a:bodyPr/>
        <a:lstStyle/>
        <a:p>
          <a:endParaRPr lang="fr-BE"/>
        </a:p>
      </dgm:t>
    </dgm:pt>
    <dgm:pt modelId="{E4225CEE-F979-4E88-ADA7-C584DB09F7A2}" type="sibTrans" cxnId="{9C1AFC0C-0828-4D24-8968-4A6E3205F455}">
      <dgm:prSet/>
      <dgm:spPr/>
      <dgm:t>
        <a:bodyPr/>
        <a:lstStyle/>
        <a:p>
          <a:endParaRPr lang="fr-BE"/>
        </a:p>
      </dgm:t>
    </dgm:pt>
    <dgm:pt modelId="{2ADF623D-2DD0-40F5-A8D4-AAD45AFF4892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C. Fonctions de l’oral en HE</a:t>
          </a:r>
        </a:p>
      </dgm:t>
    </dgm:pt>
    <dgm:pt modelId="{C0D52950-1F64-4FEB-A837-0F069B02A095}" type="parTrans" cxnId="{A3482D08-BC13-41B0-8924-A38C2370F5B0}">
      <dgm:prSet/>
      <dgm:spPr/>
      <dgm:t>
        <a:bodyPr/>
        <a:lstStyle/>
        <a:p>
          <a:endParaRPr lang="fr-BE"/>
        </a:p>
      </dgm:t>
    </dgm:pt>
    <dgm:pt modelId="{E4FF1E9D-C6D2-4827-B84B-1A82AB2D392B}" type="sibTrans" cxnId="{A3482D08-BC13-41B0-8924-A38C2370F5B0}">
      <dgm:prSet/>
      <dgm:spPr/>
      <dgm:t>
        <a:bodyPr/>
        <a:lstStyle/>
        <a:p>
          <a:endParaRPr lang="fr-BE"/>
        </a:p>
      </dgm:t>
    </dgm:pt>
    <dgm:pt modelId="{20AF0C4B-71C1-48DA-9095-AB4D0B6F1A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D. Genres de l’oral en HE</a:t>
          </a:r>
        </a:p>
      </dgm:t>
    </dgm:pt>
    <dgm:pt modelId="{A67C22BE-0997-4A22-A081-47A304704670}" type="parTrans" cxnId="{3813707E-0724-472C-B45F-CAAB51EF42FE}">
      <dgm:prSet/>
      <dgm:spPr/>
      <dgm:t>
        <a:bodyPr/>
        <a:lstStyle/>
        <a:p>
          <a:endParaRPr lang="fr-BE"/>
        </a:p>
      </dgm:t>
    </dgm:pt>
    <dgm:pt modelId="{A7D0270C-898F-4FAC-9958-21AFAC095FD7}" type="sibTrans" cxnId="{3813707E-0724-472C-B45F-CAAB51EF42FE}">
      <dgm:prSet/>
      <dgm:spPr/>
      <dgm:t>
        <a:bodyPr/>
        <a:lstStyle/>
        <a:p>
          <a:endParaRPr lang="fr-BE"/>
        </a:p>
      </dgm:t>
    </dgm:pt>
    <dgm:pt modelId="{9E6FCB97-29D4-4957-AE03-36E27E29631F}">
      <dgm:prSet phldrT="[Texte]"/>
      <dgm:spPr>
        <a:solidFill>
          <a:srgbClr val="00BABC"/>
        </a:solidFill>
      </dgm:spPr>
      <dgm:t>
        <a:bodyPr/>
        <a:lstStyle/>
        <a:p>
          <a:pPr rtl="0"/>
          <a:r>
            <a:rPr lang="fr-BE"/>
            <a:t>E. Habiletés à l’oral en HE</a:t>
          </a:r>
          <a:r>
            <a:rPr lang="fr-BE">
              <a:latin typeface="Calibri Light" panose="020F0302020204030204"/>
            </a:rPr>
            <a:t> </a:t>
          </a:r>
          <a:endParaRPr lang="fr-BE"/>
        </a:p>
      </dgm:t>
    </dgm:pt>
    <dgm:pt modelId="{634F7BAF-241E-4E90-9F4A-67451A424094}" type="parTrans" cxnId="{7E886472-AFD3-4C5B-8196-0E8C96F15939}">
      <dgm:prSet/>
      <dgm:spPr/>
      <dgm:t>
        <a:bodyPr/>
        <a:lstStyle/>
        <a:p>
          <a:endParaRPr lang="fr-BE"/>
        </a:p>
      </dgm:t>
    </dgm:pt>
    <dgm:pt modelId="{59C325BA-C5DF-475C-9DFB-CBA0B4433C25}" type="sibTrans" cxnId="{7E886472-AFD3-4C5B-8196-0E8C96F15939}">
      <dgm:prSet/>
      <dgm:spPr/>
      <dgm:t>
        <a:bodyPr/>
        <a:lstStyle/>
        <a:p>
          <a:endParaRPr lang="fr-BE"/>
        </a:p>
      </dgm:t>
    </dgm:pt>
    <dgm:pt modelId="{BCF22783-11C6-4ACD-88F3-1E02A296C386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F. Sentiment de compétence</a:t>
          </a:r>
        </a:p>
      </dgm:t>
    </dgm:pt>
    <dgm:pt modelId="{4CC739C7-17E8-488E-A039-EF8111E549DD}" type="parTrans" cxnId="{DA3ECE9E-103E-49DC-BC65-5C0B9ECC811B}">
      <dgm:prSet/>
      <dgm:spPr/>
      <dgm:t>
        <a:bodyPr/>
        <a:lstStyle/>
        <a:p>
          <a:endParaRPr lang="fr-BE"/>
        </a:p>
      </dgm:t>
    </dgm:pt>
    <dgm:pt modelId="{2909177B-08FE-447E-92EF-857E33438512}" type="sibTrans" cxnId="{DA3ECE9E-103E-49DC-BC65-5C0B9ECC811B}">
      <dgm:prSet/>
      <dgm:spPr/>
      <dgm:t>
        <a:bodyPr/>
        <a:lstStyle/>
        <a:p>
          <a:endParaRPr lang="fr-BE"/>
        </a:p>
      </dgm:t>
    </dgm:pt>
    <dgm:pt modelId="{7B5E6941-A8BD-4E7E-98F0-C3C5B5571E9A}">
      <dgm:prSet phldrT="[Texte]"/>
      <dgm:spPr>
        <a:solidFill>
          <a:srgbClr val="00BABC"/>
        </a:solidFill>
      </dgm:spPr>
      <dgm:t>
        <a:bodyPr/>
        <a:lstStyle/>
        <a:p>
          <a:r>
            <a:rPr lang="fr-BE"/>
            <a:t>G. Expériences familiales et représentations</a:t>
          </a:r>
        </a:p>
      </dgm:t>
    </dgm:pt>
    <dgm:pt modelId="{01842DEC-CE3E-417E-BBF7-88A3D83BF004}" type="parTrans" cxnId="{E6867F1C-FEF5-4EA2-9C9F-D38F70D89016}">
      <dgm:prSet/>
      <dgm:spPr/>
      <dgm:t>
        <a:bodyPr/>
        <a:lstStyle/>
        <a:p>
          <a:endParaRPr lang="fr-BE"/>
        </a:p>
      </dgm:t>
    </dgm:pt>
    <dgm:pt modelId="{7BBBB41D-AAAE-4081-A263-A23B58335B11}" type="sibTrans" cxnId="{E6867F1C-FEF5-4EA2-9C9F-D38F70D89016}">
      <dgm:prSet/>
      <dgm:spPr/>
      <dgm:t>
        <a:bodyPr/>
        <a:lstStyle/>
        <a:p>
          <a:endParaRPr lang="fr-BE"/>
        </a:p>
      </dgm:t>
    </dgm:pt>
    <dgm:pt modelId="{43C98B32-9936-4BCF-A2E4-30B0DD11AF38}" type="pres">
      <dgm:prSet presAssocID="{450E3844-CB98-4C7C-9F37-EB07CD09B935}" presName="diagram" presStyleCnt="0">
        <dgm:presLayoutVars>
          <dgm:dir/>
          <dgm:resizeHandles/>
        </dgm:presLayoutVars>
      </dgm:prSet>
      <dgm:spPr/>
    </dgm:pt>
    <dgm:pt modelId="{768850F3-697E-4E9A-A6CC-B795CBB57A58}" type="pres">
      <dgm:prSet presAssocID="{F0954C3B-B8F8-4C19-BF2B-812FF64F6278}" presName="firstNode" presStyleLbl="node1" presStyleIdx="0" presStyleCnt="7" custScaleX="99327" custScaleY="97377">
        <dgm:presLayoutVars>
          <dgm:bulletEnabled val="1"/>
        </dgm:presLayoutVars>
      </dgm:prSet>
      <dgm:spPr/>
    </dgm:pt>
    <dgm:pt modelId="{80F7F56D-62E0-4192-ACA5-2FEA68C2AC19}" type="pres">
      <dgm:prSet presAssocID="{116C3AB9-EFDD-44D7-9E12-3E4FBC6AD551}" presName="sibTrans" presStyleLbl="sibTrans2D1" presStyleIdx="0" presStyleCnt="6"/>
      <dgm:spPr/>
    </dgm:pt>
    <dgm:pt modelId="{FFF28D22-770E-4D7A-9F99-E8CA9FC428D6}" type="pres">
      <dgm:prSet presAssocID="{742C75E9-ABA6-430D-A4F2-A20581B27D35}" presName="middleNode" presStyleCnt="0"/>
      <dgm:spPr/>
    </dgm:pt>
    <dgm:pt modelId="{1176C618-A428-475E-988D-0F758A421CA0}" type="pres">
      <dgm:prSet presAssocID="{742C75E9-ABA6-430D-A4F2-A20581B27D35}" presName="padding" presStyleLbl="node1" presStyleIdx="0" presStyleCnt="7"/>
      <dgm:spPr/>
    </dgm:pt>
    <dgm:pt modelId="{00C6113F-BCBE-405F-BA34-2826CB75FBE5}" type="pres">
      <dgm:prSet presAssocID="{742C75E9-ABA6-430D-A4F2-A20581B27D35}" presName="shape" presStyleLbl="node1" presStyleIdx="1" presStyleCnt="7" custScaleX="144382" custScaleY="142314">
        <dgm:presLayoutVars>
          <dgm:bulletEnabled val="1"/>
        </dgm:presLayoutVars>
      </dgm:prSet>
      <dgm:spPr/>
    </dgm:pt>
    <dgm:pt modelId="{071635F0-AA43-4CB4-A0AE-085AE6F16164}" type="pres">
      <dgm:prSet presAssocID="{E4225CEE-F979-4E88-ADA7-C584DB09F7A2}" presName="sibTrans" presStyleLbl="sibTrans2D1" presStyleIdx="1" presStyleCnt="6"/>
      <dgm:spPr/>
    </dgm:pt>
    <dgm:pt modelId="{33BCCDF0-77BA-4AEB-AFF1-780495D26AE2}" type="pres">
      <dgm:prSet presAssocID="{2ADF623D-2DD0-40F5-A8D4-AAD45AFF4892}" presName="middleNode" presStyleCnt="0"/>
      <dgm:spPr/>
    </dgm:pt>
    <dgm:pt modelId="{465E2117-0840-4FA6-A068-4C00D4E9D044}" type="pres">
      <dgm:prSet presAssocID="{2ADF623D-2DD0-40F5-A8D4-AAD45AFF4892}" presName="padding" presStyleLbl="node1" presStyleIdx="1" presStyleCnt="7"/>
      <dgm:spPr/>
    </dgm:pt>
    <dgm:pt modelId="{F27C0043-4227-41D8-84C6-326150CF1718}" type="pres">
      <dgm:prSet presAssocID="{2ADF623D-2DD0-40F5-A8D4-AAD45AFF4892}" presName="shape" presStyleLbl="node1" presStyleIdx="2" presStyleCnt="7" custScaleX="145786" custScaleY="146224">
        <dgm:presLayoutVars>
          <dgm:bulletEnabled val="1"/>
        </dgm:presLayoutVars>
      </dgm:prSet>
      <dgm:spPr/>
    </dgm:pt>
    <dgm:pt modelId="{C764D5D1-C95F-408C-B55D-8FEFC5B9D817}" type="pres">
      <dgm:prSet presAssocID="{E4FF1E9D-C6D2-4827-B84B-1A82AB2D392B}" presName="sibTrans" presStyleLbl="sibTrans2D1" presStyleIdx="2" presStyleCnt="6"/>
      <dgm:spPr/>
    </dgm:pt>
    <dgm:pt modelId="{194904CD-1809-47A2-B06F-EB1A338699D9}" type="pres">
      <dgm:prSet presAssocID="{20AF0C4B-71C1-48DA-9095-AB4D0B6F1A9A}" presName="middleNode" presStyleCnt="0"/>
      <dgm:spPr/>
    </dgm:pt>
    <dgm:pt modelId="{0D42E890-7848-4D43-89D8-863566AD15DF}" type="pres">
      <dgm:prSet presAssocID="{20AF0C4B-71C1-48DA-9095-AB4D0B6F1A9A}" presName="padding" presStyleLbl="node1" presStyleIdx="2" presStyleCnt="7"/>
      <dgm:spPr/>
    </dgm:pt>
    <dgm:pt modelId="{486C2DE3-74A0-488B-89FB-334027DEBCA3}" type="pres">
      <dgm:prSet presAssocID="{20AF0C4B-71C1-48DA-9095-AB4D0B6F1A9A}" presName="shape" presStyleLbl="node1" presStyleIdx="3" presStyleCnt="7" custScaleX="145104" custScaleY="143789">
        <dgm:presLayoutVars>
          <dgm:bulletEnabled val="1"/>
        </dgm:presLayoutVars>
      </dgm:prSet>
      <dgm:spPr/>
    </dgm:pt>
    <dgm:pt modelId="{D70ADB13-235B-44D4-A839-A0975FDEFA06}" type="pres">
      <dgm:prSet presAssocID="{A7D0270C-898F-4FAC-9958-21AFAC095FD7}" presName="sibTrans" presStyleLbl="sibTrans2D1" presStyleIdx="3" presStyleCnt="6"/>
      <dgm:spPr/>
    </dgm:pt>
    <dgm:pt modelId="{E3FF06A3-3CFA-46D8-8E34-EA839E9A5DDB}" type="pres">
      <dgm:prSet presAssocID="{9E6FCB97-29D4-4957-AE03-36E27E29631F}" presName="middleNode" presStyleCnt="0"/>
      <dgm:spPr/>
    </dgm:pt>
    <dgm:pt modelId="{B0DFF972-E0F6-4172-AA4E-CC194122BB52}" type="pres">
      <dgm:prSet presAssocID="{9E6FCB97-29D4-4957-AE03-36E27E29631F}" presName="padding" presStyleLbl="node1" presStyleIdx="3" presStyleCnt="7"/>
      <dgm:spPr/>
    </dgm:pt>
    <dgm:pt modelId="{691809AC-6419-4ABC-AA53-F2A8CEC7A852}" type="pres">
      <dgm:prSet presAssocID="{9E6FCB97-29D4-4957-AE03-36E27E29631F}" presName="shape" presStyleLbl="node1" presStyleIdx="4" presStyleCnt="7" custScaleX="147191" custScaleY="140809">
        <dgm:presLayoutVars>
          <dgm:bulletEnabled val="1"/>
        </dgm:presLayoutVars>
      </dgm:prSet>
      <dgm:spPr/>
    </dgm:pt>
    <dgm:pt modelId="{4C54B60C-47BE-4BC3-8E57-63BC66633637}" type="pres">
      <dgm:prSet presAssocID="{59C325BA-C5DF-475C-9DFB-CBA0B4433C25}" presName="sibTrans" presStyleLbl="sibTrans2D1" presStyleIdx="4" presStyleCnt="6"/>
      <dgm:spPr/>
    </dgm:pt>
    <dgm:pt modelId="{8E784914-626E-4986-BCE8-5A5881DBC96E}" type="pres">
      <dgm:prSet presAssocID="{BCF22783-11C6-4ACD-88F3-1E02A296C386}" presName="middleNode" presStyleCnt="0"/>
      <dgm:spPr/>
    </dgm:pt>
    <dgm:pt modelId="{C01654FD-CC26-4C1B-BB15-9EEED86D074D}" type="pres">
      <dgm:prSet presAssocID="{BCF22783-11C6-4ACD-88F3-1E02A296C386}" presName="padding" presStyleLbl="node1" presStyleIdx="4" presStyleCnt="7"/>
      <dgm:spPr/>
    </dgm:pt>
    <dgm:pt modelId="{E7438A8A-F37F-43FC-8A3E-9A09357F59AA}" type="pres">
      <dgm:prSet presAssocID="{BCF22783-11C6-4ACD-88F3-1E02A296C386}" presName="shape" presStyleLbl="node1" presStyleIdx="5" presStyleCnt="7" custScaleX="143594" custScaleY="142314">
        <dgm:presLayoutVars>
          <dgm:bulletEnabled val="1"/>
        </dgm:presLayoutVars>
      </dgm:prSet>
      <dgm:spPr/>
    </dgm:pt>
    <dgm:pt modelId="{23EE8D22-9FA6-4531-9DE4-690008B3DF52}" type="pres">
      <dgm:prSet presAssocID="{2909177B-08FE-447E-92EF-857E33438512}" presName="sibTrans" presStyleLbl="sibTrans2D1" presStyleIdx="5" presStyleCnt="6"/>
      <dgm:spPr/>
    </dgm:pt>
    <dgm:pt modelId="{C7422BB2-BF75-4992-8E7A-3F762C9AA755}" type="pres">
      <dgm:prSet presAssocID="{7B5E6941-A8BD-4E7E-98F0-C3C5B5571E9A}" presName="lastNode" presStyleLbl="node1" presStyleIdx="6" presStyleCnt="7" custScaleX="94455" custScaleY="95377" custLinFactNeighborX="-504" custLinFactNeighborY="-4032">
        <dgm:presLayoutVars>
          <dgm:bulletEnabled val="1"/>
        </dgm:presLayoutVars>
      </dgm:prSet>
      <dgm:spPr/>
    </dgm:pt>
  </dgm:ptLst>
  <dgm:cxnLst>
    <dgm:cxn modelId="{A3482D08-BC13-41B0-8924-A38C2370F5B0}" srcId="{450E3844-CB98-4C7C-9F37-EB07CD09B935}" destId="{2ADF623D-2DD0-40F5-A8D4-AAD45AFF4892}" srcOrd="2" destOrd="0" parTransId="{C0D52950-1F64-4FEB-A837-0F069B02A095}" sibTransId="{E4FF1E9D-C6D2-4827-B84B-1A82AB2D392B}"/>
    <dgm:cxn modelId="{9C1AFC0C-0828-4D24-8968-4A6E3205F455}" srcId="{450E3844-CB98-4C7C-9F37-EB07CD09B935}" destId="{742C75E9-ABA6-430D-A4F2-A20581B27D35}" srcOrd="1" destOrd="0" parTransId="{2DE96B4C-68E6-4558-85C1-6F92F5126D70}" sibTransId="{E4225CEE-F979-4E88-ADA7-C584DB09F7A2}"/>
    <dgm:cxn modelId="{E6867F1C-FEF5-4EA2-9C9F-D38F70D89016}" srcId="{450E3844-CB98-4C7C-9F37-EB07CD09B935}" destId="{7B5E6941-A8BD-4E7E-98F0-C3C5B5571E9A}" srcOrd="6" destOrd="0" parTransId="{01842DEC-CE3E-417E-BBF7-88A3D83BF004}" sibTransId="{7BBBB41D-AAAE-4081-A263-A23B58335B11}"/>
    <dgm:cxn modelId="{6825591F-81DE-42A5-BAAB-CF5A4BD5A7BE}" type="presOf" srcId="{7B5E6941-A8BD-4E7E-98F0-C3C5B5571E9A}" destId="{C7422BB2-BF75-4992-8E7A-3F762C9AA755}" srcOrd="0" destOrd="0" presId="urn:microsoft.com/office/officeart/2005/8/layout/bProcess2"/>
    <dgm:cxn modelId="{7710C326-18C3-45E6-ABD8-E9D91401DD96}" type="presOf" srcId="{2909177B-08FE-447E-92EF-857E33438512}" destId="{23EE8D22-9FA6-4531-9DE4-690008B3DF52}" srcOrd="0" destOrd="0" presId="urn:microsoft.com/office/officeart/2005/8/layout/bProcess2"/>
    <dgm:cxn modelId="{A500324D-F4D2-4284-B7D0-A18C98904C82}" type="presOf" srcId="{E4225CEE-F979-4E88-ADA7-C584DB09F7A2}" destId="{071635F0-AA43-4CB4-A0AE-085AE6F16164}" srcOrd="0" destOrd="0" presId="urn:microsoft.com/office/officeart/2005/8/layout/bProcess2"/>
    <dgm:cxn modelId="{C6AA386F-7098-4751-9765-71295D3796F3}" type="presOf" srcId="{BCF22783-11C6-4ACD-88F3-1E02A296C386}" destId="{E7438A8A-F37F-43FC-8A3E-9A09357F59AA}" srcOrd="0" destOrd="0" presId="urn:microsoft.com/office/officeart/2005/8/layout/bProcess2"/>
    <dgm:cxn modelId="{7E886472-AFD3-4C5B-8196-0E8C96F15939}" srcId="{450E3844-CB98-4C7C-9F37-EB07CD09B935}" destId="{9E6FCB97-29D4-4957-AE03-36E27E29631F}" srcOrd="4" destOrd="0" parTransId="{634F7BAF-241E-4E90-9F4A-67451A424094}" sibTransId="{59C325BA-C5DF-475C-9DFB-CBA0B4433C25}"/>
    <dgm:cxn modelId="{3813707E-0724-472C-B45F-CAAB51EF42FE}" srcId="{450E3844-CB98-4C7C-9F37-EB07CD09B935}" destId="{20AF0C4B-71C1-48DA-9095-AB4D0B6F1A9A}" srcOrd="3" destOrd="0" parTransId="{A67C22BE-0997-4A22-A081-47A304704670}" sibTransId="{A7D0270C-898F-4FAC-9958-21AFAC095FD7}"/>
    <dgm:cxn modelId="{1006C087-D645-4F4C-A429-D0B0388598F3}" type="presOf" srcId="{F0954C3B-B8F8-4C19-BF2B-812FF64F6278}" destId="{768850F3-697E-4E9A-A6CC-B795CBB57A58}" srcOrd="0" destOrd="0" presId="urn:microsoft.com/office/officeart/2005/8/layout/bProcess2"/>
    <dgm:cxn modelId="{2C965189-5FF7-442F-8F13-7A1ABB5C7A60}" type="presOf" srcId="{20AF0C4B-71C1-48DA-9095-AB4D0B6F1A9A}" destId="{486C2DE3-74A0-488B-89FB-334027DEBCA3}" srcOrd="0" destOrd="0" presId="urn:microsoft.com/office/officeart/2005/8/layout/bProcess2"/>
    <dgm:cxn modelId="{AEBEFC89-58E1-4488-B29A-76C3F4A349E7}" type="presOf" srcId="{2ADF623D-2DD0-40F5-A8D4-AAD45AFF4892}" destId="{F27C0043-4227-41D8-84C6-326150CF1718}" srcOrd="0" destOrd="0" presId="urn:microsoft.com/office/officeart/2005/8/layout/bProcess2"/>
    <dgm:cxn modelId="{9589578A-06EB-4812-8266-DD1B8D483545}" type="presOf" srcId="{59C325BA-C5DF-475C-9DFB-CBA0B4433C25}" destId="{4C54B60C-47BE-4BC3-8E57-63BC66633637}" srcOrd="0" destOrd="0" presId="urn:microsoft.com/office/officeart/2005/8/layout/bProcess2"/>
    <dgm:cxn modelId="{6C499490-DAAC-4A5F-9A03-37A48442A18B}" type="presOf" srcId="{E4FF1E9D-C6D2-4827-B84B-1A82AB2D392B}" destId="{C764D5D1-C95F-408C-B55D-8FEFC5B9D817}" srcOrd="0" destOrd="0" presId="urn:microsoft.com/office/officeart/2005/8/layout/bProcess2"/>
    <dgm:cxn modelId="{BFA16994-CE6A-459B-B01B-491DD00D2CAF}" srcId="{450E3844-CB98-4C7C-9F37-EB07CD09B935}" destId="{F0954C3B-B8F8-4C19-BF2B-812FF64F6278}" srcOrd="0" destOrd="0" parTransId="{3519FA02-82A8-49B7-9C2E-7B267AB62F30}" sibTransId="{116C3AB9-EFDD-44D7-9E12-3E4FBC6AD551}"/>
    <dgm:cxn modelId="{7E74D29A-0E5A-431D-A358-641BB489788F}" type="presOf" srcId="{450E3844-CB98-4C7C-9F37-EB07CD09B935}" destId="{43C98B32-9936-4BCF-A2E4-30B0DD11AF38}" srcOrd="0" destOrd="0" presId="urn:microsoft.com/office/officeart/2005/8/layout/bProcess2"/>
    <dgm:cxn modelId="{DA3ECE9E-103E-49DC-BC65-5C0B9ECC811B}" srcId="{450E3844-CB98-4C7C-9F37-EB07CD09B935}" destId="{BCF22783-11C6-4ACD-88F3-1E02A296C386}" srcOrd="5" destOrd="0" parTransId="{4CC739C7-17E8-488E-A039-EF8111E549DD}" sibTransId="{2909177B-08FE-447E-92EF-857E33438512}"/>
    <dgm:cxn modelId="{C7D2AFC4-4369-4A16-A6AA-98E9228439AB}" type="presOf" srcId="{9E6FCB97-29D4-4957-AE03-36E27E29631F}" destId="{691809AC-6419-4ABC-AA53-F2A8CEC7A852}" srcOrd="0" destOrd="0" presId="urn:microsoft.com/office/officeart/2005/8/layout/bProcess2"/>
    <dgm:cxn modelId="{2104E3C4-6C4E-4149-9547-B2EA373D15A8}" type="presOf" srcId="{116C3AB9-EFDD-44D7-9E12-3E4FBC6AD551}" destId="{80F7F56D-62E0-4192-ACA5-2FEA68C2AC19}" srcOrd="0" destOrd="0" presId="urn:microsoft.com/office/officeart/2005/8/layout/bProcess2"/>
    <dgm:cxn modelId="{695683CE-B725-46FA-8402-B77A36327C79}" type="presOf" srcId="{742C75E9-ABA6-430D-A4F2-A20581B27D35}" destId="{00C6113F-BCBE-405F-BA34-2826CB75FBE5}" srcOrd="0" destOrd="0" presId="urn:microsoft.com/office/officeart/2005/8/layout/bProcess2"/>
    <dgm:cxn modelId="{577CCBFF-1574-4795-9A13-892F7E3BB8B5}" type="presOf" srcId="{A7D0270C-898F-4FAC-9958-21AFAC095FD7}" destId="{D70ADB13-235B-44D4-A839-A0975FDEFA06}" srcOrd="0" destOrd="0" presId="urn:microsoft.com/office/officeart/2005/8/layout/bProcess2"/>
    <dgm:cxn modelId="{2C7FD0B7-C3CC-47C3-9775-8B8FC603AF5B}" type="presParOf" srcId="{43C98B32-9936-4BCF-A2E4-30B0DD11AF38}" destId="{768850F3-697E-4E9A-A6CC-B795CBB57A58}" srcOrd="0" destOrd="0" presId="urn:microsoft.com/office/officeart/2005/8/layout/bProcess2"/>
    <dgm:cxn modelId="{A813C819-89D3-4A23-BCA6-71E3218F8562}" type="presParOf" srcId="{43C98B32-9936-4BCF-A2E4-30B0DD11AF38}" destId="{80F7F56D-62E0-4192-ACA5-2FEA68C2AC19}" srcOrd="1" destOrd="0" presId="urn:microsoft.com/office/officeart/2005/8/layout/bProcess2"/>
    <dgm:cxn modelId="{DEB58DC8-AB98-4A49-B732-3FC0EC436405}" type="presParOf" srcId="{43C98B32-9936-4BCF-A2E4-30B0DD11AF38}" destId="{FFF28D22-770E-4D7A-9F99-E8CA9FC428D6}" srcOrd="2" destOrd="0" presId="urn:microsoft.com/office/officeart/2005/8/layout/bProcess2"/>
    <dgm:cxn modelId="{939BF8AA-EF72-411F-9A2B-E32649538256}" type="presParOf" srcId="{FFF28D22-770E-4D7A-9F99-E8CA9FC428D6}" destId="{1176C618-A428-475E-988D-0F758A421CA0}" srcOrd="0" destOrd="0" presId="urn:microsoft.com/office/officeart/2005/8/layout/bProcess2"/>
    <dgm:cxn modelId="{F74CB2B7-B143-4933-BCDC-C9CF24B41BC6}" type="presParOf" srcId="{FFF28D22-770E-4D7A-9F99-E8CA9FC428D6}" destId="{00C6113F-BCBE-405F-BA34-2826CB75FBE5}" srcOrd="1" destOrd="0" presId="urn:microsoft.com/office/officeart/2005/8/layout/bProcess2"/>
    <dgm:cxn modelId="{A525DE49-246A-4BBC-AA27-5415C9D8E6C1}" type="presParOf" srcId="{43C98B32-9936-4BCF-A2E4-30B0DD11AF38}" destId="{071635F0-AA43-4CB4-A0AE-085AE6F16164}" srcOrd="3" destOrd="0" presId="urn:microsoft.com/office/officeart/2005/8/layout/bProcess2"/>
    <dgm:cxn modelId="{8BAEB811-8F02-4E1E-9006-EFAE4401B8B1}" type="presParOf" srcId="{43C98B32-9936-4BCF-A2E4-30B0DD11AF38}" destId="{33BCCDF0-77BA-4AEB-AFF1-780495D26AE2}" srcOrd="4" destOrd="0" presId="urn:microsoft.com/office/officeart/2005/8/layout/bProcess2"/>
    <dgm:cxn modelId="{7F197824-1B10-455C-AF15-2E451C0AFB16}" type="presParOf" srcId="{33BCCDF0-77BA-4AEB-AFF1-780495D26AE2}" destId="{465E2117-0840-4FA6-A068-4C00D4E9D044}" srcOrd="0" destOrd="0" presId="urn:microsoft.com/office/officeart/2005/8/layout/bProcess2"/>
    <dgm:cxn modelId="{E8579A0D-7F52-4E2C-A61B-75BE9A1AD4A5}" type="presParOf" srcId="{33BCCDF0-77BA-4AEB-AFF1-780495D26AE2}" destId="{F27C0043-4227-41D8-84C6-326150CF1718}" srcOrd="1" destOrd="0" presId="urn:microsoft.com/office/officeart/2005/8/layout/bProcess2"/>
    <dgm:cxn modelId="{792B695B-DBFC-4D71-90A6-F6FD1F1DC2DB}" type="presParOf" srcId="{43C98B32-9936-4BCF-A2E4-30B0DD11AF38}" destId="{C764D5D1-C95F-408C-B55D-8FEFC5B9D817}" srcOrd="5" destOrd="0" presId="urn:microsoft.com/office/officeart/2005/8/layout/bProcess2"/>
    <dgm:cxn modelId="{CA69E092-9A95-4BBE-BBEA-E34161410EC6}" type="presParOf" srcId="{43C98B32-9936-4BCF-A2E4-30B0DD11AF38}" destId="{194904CD-1809-47A2-B06F-EB1A338699D9}" srcOrd="6" destOrd="0" presId="urn:microsoft.com/office/officeart/2005/8/layout/bProcess2"/>
    <dgm:cxn modelId="{D9C28FA3-B06A-4326-94B9-9DDF36133EAA}" type="presParOf" srcId="{194904CD-1809-47A2-B06F-EB1A338699D9}" destId="{0D42E890-7848-4D43-89D8-863566AD15DF}" srcOrd="0" destOrd="0" presId="urn:microsoft.com/office/officeart/2005/8/layout/bProcess2"/>
    <dgm:cxn modelId="{71A14787-8D13-46A3-A438-11F8506EDCB5}" type="presParOf" srcId="{194904CD-1809-47A2-B06F-EB1A338699D9}" destId="{486C2DE3-74A0-488B-89FB-334027DEBCA3}" srcOrd="1" destOrd="0" presId="urn:microsoft.com/office/officeart/2005/8/layout/bProcess2"/>
    <dgm:cxn modelId="{B41FB4BD-3563-465C-8274-6EDE45EEEDD1}" type="presParOf" srcId="{43C98B32-9936-4BCF-A2E4-30B0DD11AF38}" destId="{D70ADB13-235B-44D4-A839-A0975FDEFA06}" srcOrd="7" destOrd="0" presId="urn:microsoft.com/office/officeart/2005/8/layout/bProcess2"/>
    <dgm:cxn modelId="{A9362F91-2D11-42F1-AE85-1A5DE7F6F76B}" type="presParOf" srcId="{43C98B32-9936-4BCF-A2E4-30B0DD11AF38}" destId="{E3FF06A3-3CFA-46D8-8E34-EA839E9A5DDB}" srcOrd="8" destOrd="0" presId="urn:microsoft.com/office/officeart/2005/8/layout/bProcess2"/>
    <dgm:cxn modelId="{ACAF5A3B-866D-4BDE-A2E9-F538F913235A}" type="presParOf" srcId="{E3FF06A3-3CFA-46D8-8E34-EA839E9A5DDB}" destId="{B0DFF972-E0F6-4172-AA4E-CC194122BB52}" srcOrd="0" destOrd="0" presId="urn:microsoft.com/office/officeart/2005/8/layout/bProcess2"/>
    <dgm:cxn modelId="{74AAA750-8D4F-4695-B544-617F7018646C}" type="presParOf" srcId="{E3FF06A3-3CFA-46D8-8E34-EA839E9A5DDB}" destId="{691809AC-6419-4ABC-AA53-F2A8CEC7A852}" srcOrd="1" destOrd="0" presId="urn:microsoft.com/office/officeart/2005/8/layout/bProcess2"/>
    <dgm:cxn modelId="{24772D45-41D8-4F63-9344-ADA64496E464}" type="presParOf" srcId="{43C98B32-9936-4BCF-A2E4-30B0DD11AF38}" destId="{4C54B60C-47BE-4BC3-8E57-63BC66633637}" srcOrd="9" destOrd="0" presId="urn:microsoft.com/office/officeart/2005/8/layout/bProcess2"/>
    <dgm:cxn modelId="{38BF07F5-D6B6-41C0-8EEB-0EDEE9F184F6}" type="presParOf" srcId="{43C98B32-9936-4BCF-A2E4-30B0DD11AF38}" destId="{8E784914-626E-4986-BCE8-5A5881DBC96E}" srcOrd="10" destOrd="0" presId="urn:microsoft.com/office/officeart/2005/8/layout/bProcess2"/>
    <dgm:cxn modelId="{DBBF92C4-2914-4789-A362-0F6533F0FA9A}" type="presParOf" srcId="{8E784914-626E-4986-BCE8-5A5881DBC96E}" destId="{C01654FD-CC26-4C1B-BB15-9EEED86D074D}" srcOrd="0" destOrd="0" presId="urn:microsoft.com/office/officeart/2005/8/layout/bProcess2"/>
    <dgm:cxn modelId="{72160126-2673-4360-85DE-BB4BB8A1BB28}" type="presParOf" srcId="{8E784914-626E-4986-BCE8-5A5881DBC96E}" destId="{E7438A8A-F37F-43FC-8A3E-9A09357F59AA}" srcOrd="1" destOrd="0" presId="urn:microsoft.com/office/officeart/2005/8/layout/bProcess2"/>
    <dgm:cxn modelId="{6B5E0C57-E7C7-4527-A59E-38DC5CA73770}" type="presParOf" srcId="{43C98B32-9936-4BCF-A2E4-30B0DD11AF38}" destId="{23EE8D22-9FA6-4531-9DE4-690008B3DF52}" srcOrd="11" destOrd="0" presId="urn:microsoft.com/office/officeart/2005/8/layout/bProcess2"/>
    <dgm:cxn modelId="{95A3EC5D-1E65-4AD5-805F-4C27124F5619}" type="presParOf" srcId="{43C98B32-9936-4BCF-A2E4-30B0DD11AF38}" destId="{C7422BB2-BF75-4992-8E7A-3F762C9AA755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6DC39-1409-4440-91A9-1AEBC786E5D6}">
      <dsp:nvSpPr>
        <dsp:cNvPr id="0" name=""/>
        <dsp:cNvSpPr/>
      </dsp:nvSpPr>
      <dsp:spPr>
        <a:xfrm>
          <a:off x="3353183" y="421754"/>
          <a:ext cx="3629611" cy="3685242"/>
        </a:xfrm>
        <a:prstGeom prst="pie">
          <a:avLst>
            <a:gd name="adj1" fmla="val 16200000"/>
            <a:gd name="adj2" fmla="val 1800000"/>
          </a:avLst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Du côté des discours communs</a:t>
          </a:r>
        </a:p>
      </dsp:txBody>
      <dsp:txXfrm>
        <a:off x="5326568" y="1101769"/>
        <a:ext cx="1231475" cy="1228414"/>
      </dsp:txXfrm>
    </dsp:sp>
    <dsp:sp modelId="{6912136D-93E3-49EE-9F89-AAFCCD5878DB}">
      <dsp:nvSpPr>
        <dsp:cNvPr id="0" name=""/>
        <dsp:cNvSpPr/>
      </dsp:nvSpPr>
      <dsp:spPr>
        <a:xfrm>
          <a:off x="3286998" y="567235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Du côté de l’oral académique</a:t>
          </a:r>
        </a:p>
      </dsp:txBody>
      <dsp:txXfrm>
        <a:off x="4287805" y="2873444"/>
        <a:ext cx="1653508" cy="1131347"/>
      </dsp:txXfrm>
    </dsp:sp>
    <dsp:sp modelId="{016AE40F-B061-494F-AEDF-0598013EEC16}">
      <dsp:nvSpPr>
        <dsp:cNvPr id="0" name=""/>
        <dsp:cNvSpPr/>
      </dsp:nvSpPr>
      <dsp:spPr>
        <a:xfrm>
          <a:off x="3222338" y="437734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Du côté de la didactique de l’oral</a:t>
          </a:r>
        </a:p>
      </dsp:txBody>
      <dsp:txXfrm>
        <a:off x="3613959" y="1155704"/>
        <a:ext cx="1240131" cy="12183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>
              <a:solidFill>
                <a:schemeClr val="bg1"/>
              </a:solidFill>
              <a:latin typeface="Calibri Light" panose="020F0302020204030204"/>
            </a:rPr>
            <a:t>Évocations</a:t>
          </a:r>
          <a:r>
            <a:rPr lang="fr-BE" sz="1600" kern="1200">
              <a:latin typeface="Calibri Light" panose="020F0302020204030204"/>
            </a:rPr>
            <a:t> </a:t>
          </a:r>
          <a:r>
            <a:rPr lang="fr-BE" sz="1600" kern="1200"/>
            <a:t>libres</a:t>
          </a:r>
          <a:r>
            <a:rPr lang="fr-BE" sz="1600" kern="1200">
              <a:latin typeface="Calibri Light" panose="020F0302020204030204"/>
            </a:rPr>
            <a:t> </a:t>
          </a:r>
          <a:endParaRPr lang="fr-BE" sz="1600" kern="1200"/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800000">
          <a:off x="820413" y="20254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53052" y="2546580"/>
          <a:ext cx="1782576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B. Pratiques orales privées et en HE</a:t>
          </a:r>
        </a:p>
      </dsp:txBody>
      <dsp:txXfrm>
        <a:off x="514104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4762" y="324097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8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10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E. Habiletés à l’oral en HE</a:t>
          </a:r>
          <a:r>
            <a:rPr lang="fr-BE" sz="1400" kern="1200">
              <a:latin typeface="Calibri Light" panose="020F0302020204030204"/>
            </a:rPr>
            <a:t> </a:t>
          </a:r>
          <a:endParaRPr lang="fr-BE" sz="1400" kern="1200"/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800000">
          <a:off x="6373451" y="2003962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10954" y="2559877"/>
          <a:ext cx="1772848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F. Sentiment de compétence</a:t>
          </a:r>
        </a:p>
      </dsp:txBody>
      <dsp:txXfrm>
        <a:off x="6070582" y="2817190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42863">
          <a:off x="7747923" y="323142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>
              <a:solidFill>
                <a:schemeClr val="bg1"/>
              </a:solidFill>
              <a:latin typeface="Calibri Light" panose="020F0302020204030204"/>
            </a:rPr>
            <a:t>Évocations</a:t>
          </a:r>
          <a:r>
            <a:rPr lang="fr-BE" sz="1600" kern="1200">
              <a:latin typeface="Calibri Light" panose="020F0302020204030204"/>
            </a:rPr>
            <a:t> </a:t>
          </a:r>
          <a:r>
            <a:rPr lang="fr-BE" sz="1600" kern="1200"/>
            <a:t>libres</a:t>
          </a:r>
          <a:r>
            <a:rPr lang="fr-BE" sz="1600" kern="1200">
              <a:latin typeface="Calibri Light" panose="020F0302020204030204"/>
            </a:rPr>
            <a:t> </a:t>
          </a:r>
          <a:endParaRPr lang="fr-BE" sz="1600" kern="1200"/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800000">
          <a:off x="820413" y="20254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53052" y="2546580"/>
          <a:ext cx="1782576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B. Pratiques orales privées et en HE</a:t>
          </a:r>
        </a:p>
      </dsp:txBody>
      <dsp:txXfrm>
        <a:off x="514104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4762" y="324097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8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10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E. Habiletés à l’oral en HE</a:t>
          </a:r>
          <a:r>
            <a:rPr lang="fr-BE" sz="1400" kern="1200">
              <a:latin typeface="Calibri Light" panose="020F0302020204030204"/>
            </a:rPr>
            <a:t> </a:t>
          </a:r>
          <a:endParaRPr lang="fr-BE" sz="1400" kern="1200"/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800000">
          <a:off x="6373451" y="1997314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10954" y="2546580"/>
          <a:ext cx="1772848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F. Sentiment de compétence</a:t>
          </a:r>
        </a:p>
      </dsp:txBody>
      <dsp:txXfrm>
        <a:off x="6070582" y="2803893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59690">
          <a:off x="7747925" y="322485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 err="1"/>
            <a:t>Evocations</a:t>
          </a:r>
          <a:r>
            <a:rPr lang="fr-BE" sz="1600" kern="1200"/>
            <a:t> libres </a:t>
          </a:r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800000">
          <a:off x="820413" y="20254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53052" y="2546580"/>
          <a:ext cx="1782576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B. Pratiques orales privées et en HE</a:t>
          </a:r>
        </a:p>
      </dsp:txBody>
      <dsp:txXfrm>
        <a:off x="514104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4762" y="324097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8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10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E. Habiletés à l’oral en HE </a:t>
          </a:r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800000">
          <a:off x="6373451" y="1997314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10954" y="2546580"/>
          <a:ext cx="1772848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F. Sentiment de compétence</a:t>
          </a:r>
        </a:p>
      </dsp:txBody>
      <dsp:txXfrm>
        <a:off x="6070582" y="2803893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59690">
          <a:off x="7747925" y="322485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>
              <a:solidFill>
                <a:schemeClr val="bg1"/>
              </a:solidFill>
              <a:latin typeface="Calibri Light" panose="020F0302020204030204"/>
            </a:rPr>
            <a:t>Évocations</a:t>
          </a:r>
          <a:r>
            <a:rPr lang="fr-BE" sz="1600" kern="1200">
              <a:latin typeface="Calibri Light" panose="020F0302020204030204"/>
            </a:rPr>
            <a:t> </a:t>
          </a:r>
          <a:r>
            <a:rPr lang="fr-BE" sz="1600" kern="1200"/>
            <a:t>libres</a:t>
          </a:r>
          <a:r>
            <a:rPr lang="fr-BE" sz="1600" kern="1200">
              <a:latin typeface="Calibri Light" panose="020F0302020204030204"/>
            </a:rPr>
            <a:t> </a:t>
          </a:r>
          <a:endParaRPr lang="fr-BE" sz="1600" kern="1200"/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800000">
          <a:off x="820413" y="20254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53052" y="2546580"/>
          <a:ext cx="1782576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B. Pratiques orales privées et en HE</a:t>
          </a:r>
        </a:p>
      </dsp:txBody>
      <dsp:txXfrm>
        <a:off x="514104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4762" y="324097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8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10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E. Habiletés à l’oral en HE</a:t>
          </a:r>
          <a:r>
            <a:rPr lang="fr-BE" sz="1400" kern="1200">
              <a:latin typeface="Calibri Light" panose="020F0302020204030204"/>
            </a:rPr>
            <a:t> </a:t>
          </a:r>
          <a:endParaRPr lang="fr-BE" sz="1400" kern="1200"/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800000">
          <a:off x="6373451" y="1997314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10954" y="2546580"/>
          <a:ext cx="1772848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F. Sentiment de compétence</a:t>
          </a:r>
        </a:p>
      </dsp:txBody>
      <dsp:txXfrm>
        <a:off x="6070582" y="2803893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59690">
          <a:off x="7747925" y="322485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 err="1"/>
            <a:t>Evocations</a:t>
          </a:r>
          <a:r>
            <a:rPr lang="fr-BE" sz="1600" kern="1200"/>
            <a:t> libres </a:t>
          </a:r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800000">
          <a:off x="820413" y="20254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53052" y="2546580"/>
          <a:ext cx="1782576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B. Pratiques orales privées et en HE</a:t>
          </a:r>
        </a:p>
      </dsp:txBody>
      <dsp:txXfrm>
        <a:off x="514104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4762" y="324097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8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10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E. Habiletés à l’oral en HE </a:t>
          </a:r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800000">
          <a:off x="6373451" y="1997314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10954" y="2546580"/>
          <a:ext cx="1772848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F. Sentiment d’</a:t>
          </a:r>
          <a:r>
            <a:rPr lang="fr-BE" sz="1400" kern="1200" err="1"/>
            <a:t>autoefficacité</a:t>
          </a:r>
          <a:endParaRPr lang="fr-BE" sz="1400" kern="1200"/>
        </a:p>
      </dsp:txBody>
      <dsp:txXfrm>
        <a:off x="6070582" y="2803893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59690">
          <a:off x="7747925" y="322485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>
              <a:solidFill>
                <a:schemeClr val="bg1"/>
              </a:solidFill>
              <a:latin typeface="Calibri Light" panose="020F0302020204030204"/>
            </a:rPr>
            <a:t>Évocations</a:t>
          </a:r>
          <a:r>
            <a:rPr lang="fr-BE" sz="1600" kern="1200">
              <a:latin typeface="Calibri Light" panose="020F0302020204030204"/>
            </a:rPr>
            <a:t> </a:t>
          </a:r>
          <a:r>
            <a:rPr lang="fr-BE" sz="1600" kern="1200"/>
            <a:t>libres</a:t>
          </a:r>
          <a:r>
            <a:rPr lang="fr-BE" sz="1600" kern="1200">
              <a:latin typeface="Calibri Light" panose="020F0302020204030204"/>
            </a:rPr>
            <a:t> </a:t>
          </a:r>
          <a:endParaRPr lang="fr-BE" sz="1600" kern="1200"/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800000">
          <a:off x="820413" y="20254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53052" y="2546580"/>
          <a:ext cx="1782576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B. Pratiques orales privées et en HE</a:t>
          </a:r>
        </a:p>
      </dsp:txBody>
      <dsp:txXfrm>
        <a:off x="514104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4762" y="324097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8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10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E. Habiletés à l’oral en HE</a:t>
          </a:r>
          <a:r>
            <a:rPr lang="fr-BE" sz="1400" kern="1200">
              <a:latin typeface="Calibri Light" panose="020F0302020204030204"/>
            </a:rPr>
            <a:t> </a:t>
          </a:r>
          <a:endParaRPr lang="fr-BE" sz="1400" kern="1200"/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800000">
          <a:off x="6373451" y="1997314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10954" y="2546580"/>
          <a:ext cx="1772848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F. Sentiment de compétence</a:t>
          </a:r>
        </a:p>
      </dsp:txBody>
      <dsp:txXfrm>
        <a:off x="6070582" y="2803893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59690">
          <a:off x="7747925" y="322485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>
              <a:solidFill>
                <a:schemeClr val="bg1"/>
              </a:solidFill>
              <a:latin typeface="Calibri Light" panose="020F0302020204030204"/>
            </a:rPr>
            <a:t>Évocations</a:t>
          </a:r>
          <a:r>
            <a:rPr lang="fr-BE" sz="1600" kern="1200">
              <a:latin typeface="Calibri Light" panose="020F0302020204030204"/>
            </a:rPr>
            <a:t> </a:t>
          </a:r>
          <a:r>
            <a:rPr lang="fr-BE" sz="1600" kern="1200"/>
            <a:t>libres</a:t>
          </a:r>
          <a:r>
            <a:rPr lang="fr-BE" sz="1600" kern="1200">
              <a:latin typeface="Calibri Light" panose="020F0302020204030204"/>
            </a:rPr>
            <a:t> </a:t>
          </a:r>
          <a:endParaRPr lang="fr-BE" sz="1600" kern="1200"/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800000">
          <a:off x="820413" y="20254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53052" y="2546580"/>
          <a:ext cx="1782576" cy="175704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B. Pratiques orales privées et en HE</a:t>
          </a:r>
        </a:p>
      </dsp:txBody>
      <dsp:txXfrm>
        <a:off x="514104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4762" y="324097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8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10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E. Habiletés à l’oral en HE</a:t>
          </a:r>
          <a:r>
            <a:rPr lang="fr-BE" sz="1400" kern="1200">
              <a:latin typeface="Calibri Light" panose="020F0302020204030204"/>
            </a:rPr>
            <a:t> </a:t>
          </a:r>
          <a:endParaRPr lang="fr-BE" sz="1400" kern="1200"/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800000">
          <a:off x="6373451" y="1997314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10954" y="2546580"/>
          <a:ext cx="1772848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F. Sentiment de compétence</a:t>
          </a:r>
        </a:p>
      </dsp:txBody>
      <dsp:txXfrm>
        <a:off x="6070582" y="2803893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59690">
          <a:off x="7747925" y="322485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>
              <a:solidFill>
                <a:schemeClr val="bg1"/>
              </a:solidFill>
              <a:latin typeface="Calibri Light" panose="020F0302020204030204"/>
            </a:rPr>
            <a:t>Évocations </a:t>
          </a:r>
          <a:r>
            <a:rPr lang="fr-BE" sz="1600" kern="1200"/>
            <a:t>libres</a:t>
          </a:r>
          <a:r>
            <a:rPr lang="fr-BE" sz="1600" kern="1200">
              <a:latin typeface="Calibri Light" panose="020F0302020204030204"/>
            </a:rPr>
            <a:t> </a:t>
          </a:r>
          <a:endParaRPr lang="fr-BE" sz="1600" kern="1200"/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800000">
          <a:off x="820413" y="20254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53052" y="2546580"/>
          <a:ext cx="1782576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B. Pratiques orales privées et en HE</a:t>
          </a:r>
        </a:p>
      </dsp:txBody>
      <dsp:txXfrm>
        <a:off x="514104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4762" y="324097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8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10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E. Habiletés à l’oral en HE</a:t>
          </a:r>
          <a:r>
            <a:rPr lang="fr-BE" sz="1400" kern="1200">
              <a:latin typeface="Calibri Light" panose="020F0302020204030204"/>
            </a:rPr>
            <a:t> </a:t>
          </a:r>
          <a:endParaRPr lang="fr-BE" sz="1400" kern="1200"/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800000">
          <a:off x="6373451" y="1997314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10954" y="2546580"/>
          <a:ext cx="1772848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F. Sentiment de compétence</a:t>
          </a:r>
        </a:p>
      </dsp:txBody>
      <dsp:txXfrm>
        <a:off x="6070582" y="2803893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59690">
          <a:off x="7747925" y="322485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>
              <a:solidFill>
                <a:schemeClr val="bg1"/>
              </a:solidFill>
              <a:latin typeface="Calibri Light" panose="020F0302020204030204"/>
            </a:rPr>
            <a:t>Évocations </a:t>
          </a:r>
          <a:r>
            <a:rPr lang="fr-BE" sz="1600" kern="1200"/>
            <a:t>libres</a:t>
          </a:r>
          <a:r>
            <a:rPr lang="fr-BE" sz="1600" kern="1200">
              <a:latin typeface="Calibri Light" panose="020F0302020204030204"/>
            </a:rPr>
            <a:t> </a:t>
          </a:r>
          <a:endParaRPr lang="fr-BE" sz="1600" kern="1200"/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787033">
          <a:off x="825162" y="2025446"/>
          <a:ext cx="647854" cy="36827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62386" y="2546580"/>
          <a:ext cx="1782576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B. Pratiques orales privées et en HE</a:t>
          </a:r>
        </a:p>
      </dsp:txBody>
      <dsp:txXfrm>
        <a:off x="523438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9429" y="3240965"/>
          <a:ext cx="647854" cy="36827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3"/>
          <a:ext cx="647854" cy="36827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098"/>
          <a:ext cx="647854" cy="36827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E. Habiletés à l’oral en HE</a:t>
          </a:r>
          <a:r>
            <a:rPr lang="fr-BE" sz="1400" kern="1200">
              <a:latin typeface="Calibri Light" panose="020F0302020204030204"/>
            </a:rPr>
            <a:t> </a:t>
          </a:r>
          <a:endParaRPr lang="fr-BE" sz="1400" kern="1200"/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800000">
          <a:off x="6373451" y="1997309"/>
          <a:ext cx="647854" cy="36827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10954" y="2546580"/>
          <a:ext cx="1772848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F. Sentiment de compétence</a:t>
          </a:r>
        </a:p>
      </dsp:txBody>
      <dsp:txXfrm>
        <a:off x="6070582" y="2803893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59690">
          <a:off x="7747925" y="3224848"/>
          <a:ext cx="647854" cy="36827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>
              <a:latin typeface="Calibri Light" panose="020F0302020204030204"/>
            </a:rPr>
            <a:t>Évocations </a:t>
          </a:r>
          <a:r>
            <a:rPr lang="fr-BE" sz="1600" kern="1200"/>
            <a:t>libres</a:t>
          </a:r>
          <a:r>
            <a:rPr lang="fr-BE" sz="1600" kern="1200">
              <a:latin typeface="Calibri Light" panose="020F0302020204030204"/>
            </a:rPr>
            <a:t> </a:t>
          </a:r>
          <a:endParaRPr lang="fr-BE" sz="1600" kern="1200"/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800000">
          <a:off x="820413" y="20254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53052" y="2546580"/>
          <a:ext cx="1782576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B. Pratiques orales privées et en HE</a:t>
          </a:r>
        </a:p>
      </dsp:txBody>
      <dsp:txXfrm>
        <a:off x="514104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4762" y="324097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8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10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E. Habiletés à l’oral en HE</a:t>
          </a:r>
          <a:r>
            <a:rPr lang="fr-BE" sz="1400" kern="1200">
              <a:latin typeface="Calibri Light" panose="020F0302020204030204"/>
            </a:rPr>
            <a:t> </a:t>
          </a:r>
          <a:endParaRPr lang="fr-BE" sz="1400" kern="1200"/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761089">
          <a:off x="6387659" y="1997315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39240" y="2546580"/>
          <a:ext cx="1772848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F. Sentiment de compétence</a:t>
          </a:r>
        </a:p>
      </dsp:txBody>
      <dsp:txXfrm>
        <a:off x="6098868" y="2803893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59266">
          <a:off x="7762068" y="32248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6DC39-1409-4440-91A9-1AEBC786E5D6}">
      <dsp:nvSpPr>
        <dsp:cNvPr id="0" name=""/>
        <dsp:cNvSpPr/>
      </dsp:nvSpPr>
      <dsp:spPr>
        <a:xfrm>
          <a:off x="3382680" y="452530"/>
          <a:ext cx="3629611" cy="3685242"/>
        </a:xfrm>
        <a:prstGeom prst="pie">
          <a:avLst>
            <a:gd name="adj1" fmla="val 16200000"/>
            <a:gd name="adj2" fmla="val 1800000"/>
          </a:avLst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Du côté des discours communs</a:t>
          </a:r>
        </a:p>
      </dsp:txBody>
      <dsp:txXfrm>
        <a:off x="5356065" y="1132545"/>
        <a:ext cx="1231475" cy="1228414"/>
      </dsp:txXfrm>
    </dsp:sp>
    <dsp:sp modelId="{6912136D-93E3-49EE-9F89-AAFCCD5878DB}">
      <dsp:nvSpPr>
        <dsp:cNvPr id="0" name=""/>
        <dsp:cNvSpPr/>
      </dsp:nvSpPr>
      <dsp:spPr>
        <a:xfrm>
          <a:off x="3304871" y="573010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Du côté de l’oral académique</a:t>
          </a:r>
        </a:p>
      </dsp:txBody>
      <dsp:txXfrm>
        <a:off x="4305679" y="2879219"/>
        <a:ext cx="1653508" cy="1131347"/>
      </dsp:txXfrm>
    </dsp:sp>
    <dsp:sp modelId="{016AE40F-B061-494F-AEDF-0598013EEC16}">
      <dsp:nvSpPr>
        <dsp:cNvPr id="0" name=""/>
        <dsp:cNvSpPr/>
      </dsp:nvSpPr>
      <dsp:spPr>
        <a:xfrm>
          <a:off x="3252713" y="462735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Du côté de la didactique de l’oral</a:t>
          </a:r>
        </a:p>
      </dsp:txBody>
      <dsp:txXfrm>
        <a:off x="3644333" y="1180705"/>
        <a:ext cx="1240131" cy="12183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>
              <a:latin typeface="Calibri Light" panose="020F0302020204030204"/>
            </a:rPr>
            <a:t>Évocations </a:t>
          </a:r>
          <a:r>
            <a:rPr lang="fr-BE" sz="1600" kern="1200"/>
            <a:t>libres</a:t>
          </a:r>
          <a:r>
            <a:rPr lang="fr-BE" sz="1600" kern="1200">
              <a:latin typeface="Calibri Light" panose="020F0302020204030204"/>
            </a:rPr>
            <a:t> </a:t>
          </a:r>
          <a:endParaRPr lang="fr-BE" sz="1600" kern="1200"/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800000">
          <a:off x="820413" y="20254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53052" y="2546580"/>
          <a:ext cx="1782576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B. Pratiques orales privées et en HE</a:t>
          </a:r>
        </a:p>
      </dsp:txBody>
      <dsp:txXfrm>
        <a:off x="514104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4762" y="324097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8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10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rgbClr val="00BABC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latin typeface="+mn-lt"/>
            </a:rPr>
            <a:t>E. Habiletés à l’oral en HE </a:t>
          </a:r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761089">
          <a:off x="6387659" y="1997315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39240" y="2546580"/>
          <a:ext cx="1772848" cy="1757044"/>
        </a:xfrm>
        <a:prstGeom prst="ellipse">
          <a:avLst/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F. Sentiment de compétence</a:t>
          </a:r>
        </a:p>
      </dsp:txBody>
      <dsp:txXfrm>
        <a:off x="6098868" y="2803893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59266">
          <a:off x="7762068" y="32248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>
              <a:solidFill>
                <a:schemeClr val="bg1"/>
              </a:solidFill>
              <a:latin typeface="Calibri Light" panose="020F0302020204030204"/>
            </a:rPr>
            <a:t>Évocations </a:t>
          </a:r>
          <a:r>
            <a:rPr lang="fr-BE" sz="1600" kern="1200"/>
            <a:t>libres</a:t>
          </a:r>
          <a:r>
            <a:rPr lang="fr-BE" sz="1600" kern="1200">
              <a:latin typeface="Calibri Light" panose="020F0302020204030204"/>
            </a:rPr>
            <a:t> </a:t>
          </a:r>
          <a:endParaRPr lang="fr-BE" sz="1600" kern="1200"/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800000">
          <a:off x="820413" y="20254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53052" y="2546580"/>
          <a:ext cx="1782576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B. Pratiques orales privées et en HE</a:t>
          </a:r>
        </a:p>
      </dsp:txBody>
      <dsp:txXfrm>
        <a:off x="514104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4762" y="324097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8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10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E. Habiletés à l’oral en HE</a:t>
          </a:r>
          <a:r>
            <a:rPr lang="fr-BE" sz="1400" kern="1200">
              <a:latin typeface="Calibri Light" panose="020F0302020204030204"/>
            </a:rPr>
            <a:t> </a:t>
          </a:r>
          <a:endParaRPr lang="fr-BE" sz="1400" kern="1200"/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800000">
          <a:off x="6373451" y="1997314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10954" y="2546580"/>
          <a:ext cx="1772848" cy="175704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F. Représentations des enseignants</a:t>
          </a:r>
        </a:p>
      </dsp:txBody>
      <dsp:txXfrm>
        <a:off x="6070582" y="2803893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59690">
          <a:off x="7747925" y="322485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6DC39-1409-4440-91A9-1AEBC786E5D6}">
      <dsp:nvSpPr>
        <dsp:cNvPr id="0" name=""/>
        <dsp:cNvSpPr/>
      </dsp:nvSpPr>
      <dsp:spPr>
        <a:xfrm>
          <a:off x="3456587" y="424824"/>
          <a:ext cx="3629611" cy="3685242"/>
        </a:xfrm>
        <a:prstGeom prst="pie">
          <a:avLst>
            <a:gd name="adj1" fmla="val 16200000"/>
            <a:gd name="adj2" fmla="val 1800000"/>
          </a:avLst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Du côté des discours communs</a:t>
          </a:r>
        </a:p>
      </dsp:txBody>
      <dsp:txXfrm>
        <a:off x="5429972" y="1104839"/>
        <a:ext cx="1231475" cy="1228414"/>
      </dsp:txXfrm>
    </dsp:sp>
    <dsp:sp modelId="{6912136D-93E3-49EE-9F89-AAFCCD5878DB}">
      <dsp:nvSpPr>
        <dsp:cNvPr id="0" name=""/>
        <dsp:cNvSpPr/>
      </dsp:nvSpPr>
      <dsp:spPr>
        <a:xfrm>
          <a:off x="3342409" y="559705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Du côté de l’oral académique</a:t>
          </a:r>
        </a:p>
      </dsp:txBody>
      <dsp:txXfrm>
        <a:off x="4343217" y="2865914"/>
        <a:ext cx="1653508" cy="1131347"/>
      </dsp:txXfrm>
    </dsp:sp>
    <dsp:sp modelId="{016AE40F-B061-494F-AEDF-0598013EEC16}">
      <dsp:nvSpPr>
        <dsp:cNvPr id="0" name=""/>
        <dsp:cNvSpPr/>
      </dsp:nvSpPr>
      <dsp:spPr>
        <a:xfrm>
          <a:off x="3314703" y="410028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Du côté de la didactique de l’oral</a:t>
          </a:r>
        </a:p>
      </dsp:txBody>
      <dsp:txXfrm>
        <a:off x="3706324" y="1127999"/>
        <a:ext cx="1240131" cy="1218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6DC39-1409-4440-91A9-1AEBC786E5D6}">
      <dsp:nvSpPr>
        <dsp:cNvPr id="0" name=""/>
        <dsp:cNvSpPr/>
      </dsp:nvSpPr>
      <dsp:spPr>
        <a:xfrm>
          <a:off x="3428844" y="340245"/>
          <a:ext cx="3629611" cy="3685242"/>
        </a:xfrm>
        <a:prstGeom prst="pie">
          <a:avLst>
            <a:gd name="adj1" fmla="val 16200000"/>
            <a:gd name="adj2" fmla="val 1800000"/>
          </a:avLst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Du côté des discours communs</a:t>
          </a:r>
        </a:p>
      </dsp:txBody>
      <dsp:txXfrm>
        <a:off x="5402229" y="1020259"/>
        <a:ext cx="1231475" cy="1228414"/>
      </dsp:txXfrm>
    </dsp:sp>
    <dsp:sp modelId="{6912136D-93E3-49EE-9F89-AAFCCD5878DB}">
      <dsp:nvSpPr>
        <dsp:cNvPr id="0" name=""/>
        <dsp:cNvSpPr/>
      </dsp:nvSpPr>
      <dsp:spPr>
        <a:xfrm>
          <a:off x="3352242" y="518183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Du côté de l’oral académique</a:t>
          </a:r>
        </a:p>
      </dsp:txBody>
      <dsp:txXfrm>
        <a:off x="4353049" y="2824392"/>
        <a:ext cx="1653508" cy="1131347"/>
      </dsp:txXfrm>
    </dsp:sp>
    <dsp:sp modelId="{016AE40F-B061-494F-AEDF-0598013EEC16}">
      <dsp:nvSpPr>
        <dsp:cNvPr id="0" name=""/>
        <dsp:cNvSpPr/>
      </dsp:nvSpPr>
      <dsp:spPr>
        <a:xfrm>
          <a:off x="3255052" y="363864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Du côté de la didactique de l’oral</a:t>
          </a:r>
        </a:p>
      </dsp:txBody>
      <dsp:txXfrm>
        <a:off x="3646672" y="1081834"/>
        <a:ext cx="1240131" cy="1218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73F33-166E-4244-97B2-655B0003AFB4}">
      <dsp:nvSpPr>
        <dsp:cNvPr id="0" name=""/>
        <dsp:cNvSpPr/>
      </dsp:nvSpPr>
      <dsp:spPr>
        <a:xfrm>
          <a:off x="-4380897" y="-671959"/>
          <a:ext cx="5219266" cy="5219266"/>
        </a:xfrm>
        <a:prstGeom prst="blockArc">
          <a:avLst>
            <a:gd name="adj1" fmla="val 18900000"/>
            <a:gd name="adj2" fmla="val 2700000"/>
            <a:gd name="adj3" fmla="val 41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6B27D-CE95-4CBF-826C-6127AC8F98E3}">
      <dsp:nvSpPr>
        <dsp:cNvPr id="0" name=""/>
        <dsp:cNvSpPr/>
      </dsp:nvSpPr>
      <dsp:spPr>
        <a:xfrm>
          <a:off x="591377" y="236221"/>
          <a:ext cx="4099566" cy="994313"/>
        </a:xfrm>
        <a:prstGeom prst="rect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21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/>
            <a:t>Documenter les pratiques déclarées, représentations, compétences, etc.</a:t>
          </a:r>
        </a:p>
      </dsp:txBody>
      <dsp:txXfrm>
        <a:off x="591377" y="236221"/>
        <a:ext cx="4099566" cy="994313"/>
      </dsp:txXfrm>
    </dsp:sp>
    <dsp:sp modelId="{28D55D7D-D25B-40E5-A5B6-F8D0366150E1}">
      <dsp:nvSpPr>
        <dsp:cNvPr id="0" name=""/>
        <dsp:cNvSpPr/>
      </dsp:nvSpPr>
      <dsp:spPr>
        <a:xfrm>
          <a:off x="54752" y="290651"/>
          <a:ext cx="968836" cy="9688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AAEBA-E04A-4E08-968D-1238AF0F2B4B}">
      <dsp:nvSpPr>
        <dsp:cNvPr id="0" name=""/>
        <dsp:cNvSpPr/>
      </dsp:nvSpPr>
      <dsp:spPr>
        <a:xfrm>
          <a:off x="867104" y="1550138"/>
          <a:ext cx="3817828" cy="775069"/>
        </a:xfrm>
        <a:prstGeom prst="rect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21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/>
            <a:t>Analyser les pratiques effectives</a:t>
          </a:r>
        </a:p>
      </dsp:txBody>
      <dsp:txXfrm>
        <a:off x="867104" y="1550138"/>
        <a:ext cx="3817828" cy="775069"/>
      </dsp:txXfrm>
    </dsp:sp>
    <dsp:sp modelId="{6D34FD67-0705-4D0C-BADF-DCC09E7F5086}">
      <dsp:nvSpPr>
        <dsp:cNvPr id="0" name=""/>
        <dsp:cNvSpPr/>
      </dsp:nvSpPr>
      <dsp:spPr>
        <a:xfrm>
          <a:off x="336490" y="1453255"/>
          <a:ext cx="968836" cy="9688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CD852-F8E0-414C-8325-01F7C6E06EE8}">
      <dsp:nvSpPr>
        <dsp:cNvPr id="0" name=""/>
        <dsp:cNvSpPr/>
      </dsp:nvSpPr>
      <dsp:spPr>
        <a:xfrm>
          <a:off x="539170" y="2712742"/>
          <a:ext cx="4099566" cy="775069"/>
        </a:xfrm>
        <a:prstGeom prst="rect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21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/>
            <a:t>Proposer des pistes didactiques</a:t>
          </a:r>
        </a:p>
      </dsp:txBody>
      <dsp:txXfrm>
        <a:off x="539170" y="2712742"/>
        <a:ext cx="4099566" cy="775069"/>
      </dsp:txXfrm>
    </dsp:sp>
    <dsp:sp modelId="{141E602B-62DF-4198-83FC-BFD1D6AC46DD}">
      <dsp:nvSpPr>
        <dsp:cNvPr id="0" name=""/>
        <dsp:cNvSpPr/>
      </dsp:nvSpPr>
      <dsp:spPr>
        <a:xfrm>
          <a:off x="54752" y="2615859"/>
          <a:ext cx="968836" cy="9688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73F33-166E-4244-97B2-655B0003AFB4}">
      <dsp:nvSpPr>
        <dsp:cNvPr id="0" name=""/>
        <dsp:cNvSpPr/>
      </dsp:nvSpPr>
      <dsp:spPr>
        <a:xfrm>
          <a:off x="-5443350" y="-833572"/>
          <a:ext cx="6482098" cy="6482098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6B27D-CE95-4CBF-826C-6127AC8F98E3}">
      <dsp:nvSpPr>
        <dsp:cNvPr id="0" name=""/>
        <dsp:cNvSpPr/>
      </dsp:nvSpPr>
      <dsp:spPr>
        <a:xfrm>
          <a:off x="668315" y="481495"/>
          <a:ext cx="6920798" cy="962990"/>
        </a:xfrm>
        <a:prstGeom prst="rect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37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/>
            <a:t>3 enquêtes quantitatives et focus groups</a:t>
          </a:r>
        </a:p>
      </dsp:txBody>
      <dsp:txXfrm>
        <a:off x="668315" y="481495"/>
        <a:ext cx="6920798" cy="962990"/>
      </dsp:txXfrm>
    </dsp:sp>
    <dsp:sp modelId="{28D55D7D-D25B-40E5-A5B6-F8D0366150E1}">
      <dsp:nvSpPr>
        <dsp:cNvPr id="0" name=""/>
        <dsp:cNvSpPr/>
      </dsp:nvSpPr>
      <dsp:spPr>
        <a:xfrm>
          <a:off x="66446" y="361121"/>
          <a:ext cx="1203738" cy="1203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AAEBA-E04A-4E08-968D-1238AF0F2B4B}">
      <dsp:nvSpPr>
        <dsp:cNvPr id="0" name=""/>
        <dsp:cNvSpPr/>
      </dsp:nvSpPr>
      <dsp:spPr>
        <a:xfrm>
          <a:off x="1029138" y="1969239"/>
          <a:ext cx="6570750" cy="962990"/>
        </a:xfrm>
        <a:prstGeom prst="rect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37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/>
            <a:t>Analyse compréhensive de genres oraux emblématiques + analyse de contenu</a:t>
          </a:r>
        </a:p>
      </dsp:txBody>
      <dsp:txXfrm>
        <a:off x="1029138" y="1969239"/>
        <a:ext cx="6570750" cy="962990"/>
      </dsp:txXfrm>
    </dsp:sp>
    <dsp:sp modelId="{6D34FD67-0705-4D0C-BADF-DCC09E7F5086}">
      <dsp:nvSpPr>
        <dsp:cNvPr id="0" name=""/>
        <dsp:cNvSpPr/>
      </dsp:nvSpPr>
      <dsp:spPr>
        <a:xfrm>
          <a:off x="416493" y="1805607"/>
          <a:ext cx="1203738" cy="1203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CD852-F8E0-414C-8325-01F7C6E06EE8}">
      <dsp:nvSpPr>
        <dsp:cNvPr id="0" name=""/>
        <dsp:cNvSpPr/>
      </dsp:nvSpPr>
      <dsp:spPr>
        <a:xfrm>
          <a:off x="668315" y="3370467"/>
          <a:ext cx="6920798" cy="962990"/>
        </a:xfrm>
        <a:prstGeom prst="rect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37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/>
            <a:t>Construire des modules pédagogiques</a:t>
          </a:r>
        </a:p>
      </dsp:txBody>
      <dsp:txXfrm>
        <a:off x="668315" y="3370467"/>
        <a:ext cx="6920798" cy="962990"/>
      </dsp:txXfrm>
    </dsp:sp>
    <dsp:sp modelId="{141E602B-62DF-4198-83FC-BFD1D6AC46DD}">
      <dsp:nvSpPr>
        <dsp:cNvPr id="0" name=""/>
        <dsp:cNvSpPr/>
      </dsp:nvSpPr>
      <dsp:spPr>
        <a:xfrm>
          <a:off x="66446" y="3250093"/>
          <a:ext cx="1203738" cy="1203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73F33-166E-4244-97B2-655B0003AFB4}">
      <dsp:nvSpPr>
        <dsp:cNvPr id="0" name=""/>
        <dsp:cNvSpPr/>
      </dsp:nvSpPr>
      <dsp:spPr>
        <a:xfrm>
          <a:off x="-4348633" y="-667054"/>
          <a:ext cx="5180939" cy="5180939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6B27D-CE95-4CBF-826C-6127AC8F98E3}">
      <dsp:nvSpPr>
        <dsp:cNvPr id="0" name=""/>
        <dsp:cNvSpPr/>
      </dsp:nvSpPr>
      <dsp:spPr>
        <a:xfrm>
          <a:off x="581880" y="220642"/>
          <a:ext cx="3481011" cy="1088706"/>
        </a:xfrm>
        <a:prstGeom prst="rect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6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Documenter les pratiques déclarées, représentations, compétences, etc.</a:t>
          </a:r>
        </a:p>
      </dsp:txBody>
      <dsp:txXfrm>
        <a:off x="581880" y="220642"/>
        <a:ext cx="3481011" cy="1088706"/>
      </dsp:txXfrm>
    </dsp:sp>
    <dsp:sp modelId="{28D55D7D-D25B-40E5-A5B6-F8D0366150E1}">
      <dsp:nvSpPr>
        <dsp:cNvPr id="0" name=""/>
        <dsp:cNvSpPr/>
      </dsp:nvSpPr>
      <dsp:spPr>
        <a:xfrm>
          <a:off x="54415" y="288512"/>
          <a:ext cx="961707" cy="96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AAEBA-E04A-4E08-968D-1238AF0F2B4B}">
      <dsp:nvSpPr>
        <dsp:cNvPr id="0" name=""/>
        <dsp:cNvSpPr/>
      </dsp:nvSpPr>
      <dsp:spPr>
        <a:xfrm>
          <a:off x="853670" y="1538732"/>
          <a:ext cx="3201347" cy="769366"/>
        </a:xfrm>
        <a:prstGeom prst="rect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6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Analyser les pratiques effectives</a:t>
          </a:r>
        </a:p>
      </dsp:txBody>
      <dsp:txXfrm>
        <a:off x="853670" y="1538732"/>
        <a:ext cx="3201347" cy="769366"/>
      </dsp:txXfrm>
    </dsp:sp>
    <dsp:sp modelId="{6D34FD67-0705-4D0C-BADF-DCC09E7F5086}">
      <dsp:nvSpPr>
        <dsp:cNvPr id="0" name=""/>
        <dsp:cNvSpPr/>
      </dsp:nvSpPr>
      <dsp:spPr>
        <a:xfrm>
          <a:off x="334080" y="1442561"/>
          <a:ext cx="961707" cy="96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CD852-F8E0-414C-8325-01F7C6E06EE8}">
      <dsp:nvSpPr>
        <dsp:cNvPr id="0" name=""/>
        <dsp:cNvSpPr/>
      </dsp:nvSpPr>
      <dsp:spPr>
        <a:xfrm>
          <a:off x="535269" y="2692781"/>
          <a:ext cx="3481011" cy="769366"/>
        </a:xfrm>
        <a:prstGeom prst="rect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6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Proposer des pistes didactiques</a:t>
          </a:r>
        </a:p>
      </dsp:txBody>
      <dsp:txXfrm>
        <a:off x="535269" y="2692781"/>
        <a:ext cx="3481011" cy="769366"/>
      </dsp:txXfrm>
    </dsp:sp>
    <dsp:sp modelId="{141E602B-62DF-4198-83FC-BFD1D6AC46DD}">
      <dsp:nvSpPr>
        <dsp:cNvPr id="0" name=""/>
        <dsp:cNvSpPr/>
      </dsp:nvSpPr>
      <dsp:spPr>
        <a:xfrm>
          <a:off x="54415" y="2596610"/>
          <a:ext cx="961707" cy="96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73F33-166E-4244-97B2-655B0003AFB4}">
      <dsp:nvSpPr>
        <dsp:cNvPr id="0" name=""/>
        <dsp:cNvSpPr/>
      </dsp:nvSpPr>
      <dsp:spPr>
        <a:xfrm>
          <a:off x="-6486641" y="-671912"/>
          <a:ext cx="7638846" cy="7638846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6B27D-CE95-4CBF-826C-6127AC8F98E3}">
      <dsp:nvSpPr>
        <dsp:cNvPr id="0" name=""/>
        <dsp:cNvSpPr/>
      </dsp:nvSpPr>
      <dsp:spPr>
        <a:xfrm>
          <a:off x="581085" y="-113507"/>
          <a:ext cx="7638354" cy="326324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1006" tIns="68580" rIns="68580" bIns="6858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/>
            <a:t>Enquête quantitative et focus groups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100" kern="1200"/>
            <a:t>Prise de représentations par questionnaire (prise d’images)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100" kern="1200"/>
            <a:t>Récolte de données quantitatives et qualitatives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100" kern="1200"/>
            <a:t>Reproduction et adaptation du questionnaire Hélangue écrit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100" kern="1200"/>
            <a:t>Organisation par rubriques thématiques (justifiées par des études antérieures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100" kern="1200"/>
            <a:t>3 cohortes : étudiant.es, enseignant.es et </a:t>
          </a:r>
          <a:r>
            <a:rPr lang="fr-BE" sz="2100" kern="1200" err="1"/>
            <a:t>professionnel.les</a:t>
          </a:r>
          <a:endParaRPr lang="fr-BE" sz="2100" kern="1200"/>
        </a:p>
      </dsp:txBody>
      <dsp:txXfrm>
        <a:off x="581085" y="-113507"/>
        <a:ext cx="7638354" cy="3263248"/>
      </dsp:txXfrm>
    </dsp:sp>
    <dsp:sp modelId="{28D55D7D-D25B-40E5-A5B6-F8D0366150E1}">
      <dsp:nvSpPr>
        <dsp:cNvPr id="0" name=""/>
        <dsp:cNvSpPr/>
      </dsp:nvSpPr>
      <dsp:spPr>
        <a:xfrm>
          <a:off x="7069" y="735368"/>
          <a:ext cx="1418907" cy="1418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AAEBA-E04A-4E08-968D-1238AF0F2B4B}">
      <dsp:nvSpPr>
        <dsp:cNvPr id="0" name=""/>
        <dsp:cNvSpPr/>
      </dsp:nvSpPr>
      <dsp:spPr>
        <a:xfrm>
          <a:off x="1249702" y="3241862"/>
          <a:ext cx="6940720" cy="1135126"/>
        </a:xfrm>
        <a:prstGeom prst="rect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100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Analyse compréhensive de genres oraux emblématiques</a:t>
          </a:r>
        </a:p>
      </dsp:txBody>
      <dsp:txXfrm>
        <a:off x="1249702" y="3241862"/>
        <a:ext cx="6940720" cy="1135126"/>
      </dsp:txXfrm>
    </dsp:sp>
    <dsp:sp modelId="{6D34FD67-0705-4D0C-BADF-DCC09E7F5086}">
      <dsp:nvSpPr>
        <dsp:cNvPr id="0" name=""/>
        <dsp:cNvSpPr/>
      </dsp:nvSpPr>
      <dsp:spPr>
        <a:xfrm>
          <a:off x="446037" y="3227870"/>
          <a:ext cx="1305820" cy="12661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CD852-F8E0-414C-8325-01F7C6E06EE8}">
      <dsp:nvSpPr>
        <dsp:cNvPr id="0" name=""/>
        <dsp:cNvSpPr/>
      </dsp:nvSpPr>
      <dsp:spPr>
        <a:xfrm>
          <a:off x="613808" y="4516881"/>
          <a:ext cx="7605631" cy="1135126"/>
        </a:xfrm>
        <a:prstGeom prst="rect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100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Construire des modules pédagogiques</a:t>
          </a:r>
        </a:p>
      </dsp:txBody>
      <dsp:txXfrm>
        <a:off x="613808" y="4516881"/>
        <a:ext cx="7605631" cy="1135126"/>
      </dsp:txXfrm>
    </dsp:sp>
    <dsp:sp modelId="{141E602B-62DF-4198-83FC-BFD1D6AC46DD}">
      <dsp:nvSpPr>
        <dsp:cNvPr id="0" name=""/>
        <dsp:cNvSpPr/>
      </dsp:nvSpPr>
      <dsp:spPr>
        <a:xfrm>
          <a:off x="67061" y="4463145"/>
          <a:ext cx="1269610" cy="12124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0F3-697E-4E9A-A6CC-B795CBB57A58}">
      <dsp:nvSpPr>
        <dsp:cNvPr id="0" name=""/>
        <dsp:cNvSpPr/>
      </dsp:nvSpPr>
      <dsp:spPr>
        <a:xfrm>
          <a:off x="225063" y="49281"/>
          <a:ext cx="1838555" cy="180246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A. </a:t>
          </a:r>
          <a:r>
            <a:rPr lang="fr-BE" sz="1600" kern="1200">
              <a:latin typeface="Calibri Light" panose="020F0302020204030204"/>
            </a:rPr>
            <a:t>Évocations </a:t>
          </a:r>
          <a:r>
            <a:rPr lang="fr-BE" sz="1600" kern="1200"/>
            <a:t>libres</a:t>
          </a:r>
          <a:r>
            <a:rPr lang="fr-BE" sz="1600" kern="1200">
              <a:latin typeface="Calibri Light" panose="020F0302020204030204"/>
            </a:rPr>
            <a:t> </a:t>
          </a:r>
          <a:endParaRPr lang="fr-BE" sz="1600" kern="1200"/>
        </a:p>
      </dsp:txBody>
      <dsp:txXfrm>
        <a:off x="494313" y="313245"/>
        <a:ext cx="1300055" cy="1274532"/>
      </dsp:txXfrm>
    </dsp:sp>
    <dsp:sp modelId="{80F7F56D-62E0-4192-ACA5-2FEA68C2AC19}">
      <dsp:nvSpPr>
        <dsp:cNvPr id="0" name=""/>
        <dsp:cNvSpPr/>
      </dsp:nvSpPr>
      <dsp:spPr>
        <a:xfrm rot="10800000">
          <a:off x="820413" y="2025451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13F-BCBE-405F-BA34-2826CB75FBE5}">
      <dsp:nvSpPr>
        <dsp:cNvPr id="0" name=""/>
        <dsp:cNvSpPr/>
      </dsp:nvSpPr>
      <dsp:spPr>
        <a:xfrm>
          <a:off x="253052" y="2546580"/>
          <a:ext cx="1782576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B. Pratiques orales privées et en HE</a:t>
          </a:r>
        </a:p>
      </dsp:txBody>
      <dsp:txXfrm>
        <a:off x="514104" y="2803893"/>
        <a:ext cx="1260472" cy="1242418"/>
      </dsp:txXfrm>
    </dsp:sp>
    <dsp:sp modelId="{071635F0-AA43-4CB4-A0AE-085AE6F16164}">
      <dsp:nvSpPr>
        <dsp:cNvPr id="0" name=""/>
        <dsp:cNvSpPr/>
      </dsp:nvSpPr>
      <dsp:spPr>
        <a:xfrm rot="5400000">
          <a:off x="2214762" y="3240970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0043-4227-41D8-84C6-326150CF1718}">
      <dsp:nvSpPr>
        <dsp:cNvPr id="0" name=""/>
        <dsp:cNvSpPr/>
      </dsp:nvSpPr>
      <dsp:spPr>
        <a:xfrm>
          <a:off x="3020904" y="2522443"/>
          <a:ext cx="1799910" cy="1805318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C. Fonctions de l’oral en HE</a:t>
          </a:r>
        </a:p>
      </dsp:txBody>
      <dsp:txXfrm>
        <a:off x="3284495" y="2786826"/>
        <a:ext cx="1272728" cy="1276552"/>
      </dsp:txXfrm>
    </dsp:sp>
    <dsp:sp modelId="{C764D5D1-C95F-408C-B55D-8FEFC5B9D817}">
      <dsp:nvSpPr>
        <dsp:cNvPr id="0" name=""/>
        <dsp:cNvSpPr/>
      </dsp:nvSpPr>
      <dsp:spPr>
        <a:xfrm>
          <a:off x="3596932" y="1973598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2DE3-74A0-488B-89FB-334027DEBCA3}">
      <dsp:nvSpPr>
        <dsp:cNvPr id="0" name=""/>
        <dsp:cNvSpPr/>
      </dsp:nvSpPr>
      <dsp:spPr>
        <a:xfrm>
          <a:off x="3025114" y="38607"/>
          <a:ext cx="1791490" cy="1775255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D. Genres de l’oral en HE</a:t>
          </a:r>
        </a:p>
      </dsp:txBody>
      <dsp:txXfrm>
        <a:off x="3287472" y="298587"/>
        <a:ext cx="1266774" cy="1255295"/>
      </dsp:txXfrm>
    </dsp:sp>
    <dsp:sp modelId="{D70ADB13-235B-44D4-A839-A0975FDEFA06}">
      <dsp:nvSpPr>
        <dsp:cNvPr id="0" name=""/>
        <dsp:cNvSpPr/>
      </dsp:nvSpPr>
      <dsp:spPr>
        <a:xfrm rot="5400000">
          <a:off x="4989173" y="74210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809AC-6419-4ABC-AA53-F2A8CEC7A852}">
      <dsp:nvSpPr>
        <dsp:cNvPr id="0" name=""/>
        <dsp:cNvSpPr/>
      </dsp:nvSpPr>
      <dsp:spPr>
        <a:xfrm>
          <a:off x="5788750" y="57003"/>
          <a:ext cx="1817257" cy="1738463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E. Habiletés à l’oral en HE</a:t>
          </a:r>
          <a:r>
            <a:rPr lang="fr-BE" sz="1400" kern="1200">
              <a:latin typeface="Calibri Light" panose="020F0302020204030204"/>
            </a:rPr>
            <a:t> </a:t>
          </a:r>
          <a:endParaRPr lang="fr-BE" sz="1400" kern="1200"/>
        </a:p>
      </dsp:txBody>
      <dsp:txXfrm>
        <a:off x="6054881" y="311595"/>
        <a:ext cx="1284995" cy="1229279"/>
      </dsp:txXfrm>
    </dsp:sp>
    <dsp:sp modelId="{4C54B60C-47BE-4BC3-8E57-63BC66633637}">
      <dsp:nvSpPr>
        <dsp:cNvPr id="0" name=""/>
        <dsp:cNvSpPr/>
      </dsp:nvSpPr>
      <dsp:spPr>
        <a:xfrm rot="10800000">
          <a:off x="6373451" y="1997314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A8A-F37F-43FC-8A3E-9A09357F59AA}">
      <dsp:nvSpPr>
        <dsp:cNvPr id="0" name=""/>
        <dsp:cNvSpPr/>
      </dsp:nvSpPr>
      <dsp:spPr>
        <a:xfrm>
          <a:off x="5810954" y="2546580"/>
          <a:ext cx="1772848" cy="1757044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F. Sentiment de compétence</a:t>
          </a:r>
        </a:p>
      </dsp:txBody>
      <dsp:txXfrm>
        <a:off x="6070582" y="2803893"/>
        <a:ext cx="1253592" cy="1242418"/>
      </dsp:txXfrm>
    </dsp:sp>
    <dsp:sp modelId="{23EE8D22-9FA6-4531-9DE4-690008B3DF52}">
      <dsp:nvSpPr>
        <dsp:cNvPr id="0" name=""/>
        <dsp:cNvSpPr/>
      </dsp:nvSpPr>
      <dsp:spPr>
        <a:xfrm rot="5359690">
          <a:off x="7747925" y="3224853"/>
          <a:ext cx="647854" cy="3682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B2-BF75-4992-8E7A-3F762C9AA755}">
      <dsp:nvSpPr>
        <dsp:cNvPr id="0" name=""/>
        <dsp:cNvSpPr/>
      </dsp:nvSpPr>
      <dsp:spPr>
        <a:xfrm>
          <a:off x="8539062" y="2510535"/>
          <a:ext cx="1748373" cy="1765440"/>
        </a:xfrm>
        <a:prstGeom prst="ellipse">
          <a:avLst/>
        </a:prstGeom>
        <a:solidFill>
          <a:srgbClr val="00BA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/>
            <a:t>G. Expériences familiales et représentations</a:t>
          </a:r>
        </a:p>
      </dsp:txBody>
      <dsp:txXfrm>
        <a:off x="8795105" y="2769078"/>
        <a:ext cx="1236287" cy="1248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0.47101</cdr:x>
      <cdr:y>0.61885</cdr:y>
    </cdr:from>
    <cdr:to>
      <cdr:x>0.93352</cdr:x>
      <cdr:y>0.76481</cdr:y>
    </cdr:to>
    <cdr:sp macro="" textlink="">
      <cdr:nvSpPr>
        <cdr:cNvPr id="2" name="Rectangle : coins arrondis 1">
          <a:extLst xmlns:a="http://schemas.openxmlformats.org/drawingml/2006/main">
            <a:ext uri="{FF2B5EF4-FFF2-40B4-BE49-F238E27FC236}">
              <a16:creationId xmlns:a16="http://schemas.microsoft.com/office/drawing/2014/main" id="{51A99D0C-DB02-C0A6-8490-244944B897BC}"/>
            </a:ext>
          </a:extLst>
        </cdr:cNvPr>
        <cdr:cNvSpPr/>
      </cdr:nvSpPr>
      <cdr:spPr>
        <a:xfrm xmlns:a="http://schemas.openxmlformats.org/drawingml/2006/main">
          <a:off x="5450926" y="3295074"/>
          <a:ext cx="5352570" cy="77713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alpha val="18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0.35942</cdr:x>
      <cdr:y>0.80294</cdr:y>
    </cdr:from>
    <cdr:to>
      <cdr:x>0.39661</cdr:x>
      <cdr:y>0.88286</cdr:y>
    </cdr:to>
    <cdr:pic>
      <cdr:nvPicPr>
        <cdr:cNvPr id="2" name="Graphique 1" descr="Badge 1 contour">
          <a:extLst xmlns:a="http://schemas.openxmlformats.org/drawingml/2006/main">
            <a:ext uri="{FF2B5EF4-FFF2-40B4-BE49-F238E27FC236}">
              <a16:creationId xmlns:a16="http://schemas.microsoft.com/office/drawing/2014/main" id="{F6C2AEA1-2D6B-27B5-7985-450C5176BF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328593" y="4372696"/>
          <a:ext cx="447891" cy="4352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0.28584</cdr:x>
      <cdr:y>0.70044</cdr:y>
    </cdr:from>
    <cdr:to>
      <cdr:x>0.32288</cdr:x>
      <cdr:y>0.78096</cdr:y>
    </cdr:to>
    <cdr:pic>
      <cdr:nvPicPr>
        <cdr:cNvPr id="3" name="Graphique 1" descr="Badge contour">
          <a:extLst xmlns:a="http://schemas.openxmlformats.org/drawingml/2006/main">
            <a:ext uri="{FF2B5EF4-FFF2-40B4-BE49-F238E27FC236}">
              <a16:creationId xmlns:a16="http://schemas.microsoft.com/office/drawing/2014/main" id="{438234B3-413A-6961-0E14-B5046044F00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442491" y="3814526"/>
          <a:ext cx="446084" cy="43850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0.06369</cdr:x>
      <cdr:y>0.35273</cdr:y>
    </cdr:from>
    <cdr:to>
      <cdr:x>0.09891</cdr:x>
      <cdr:y>0.43062</cdr:y>
    </cdr:to>
    <cdr:pic>
      <cdr:nvPicPr>
        <cdr:cNvPr id="4" name="Graphique 1" descr="Badge 3 avec un remplissage uni">
          <a:extLst xmlns:a="http://schemas.openxmlformats.org/drawingml/2006/main">
            <a:ext uri="{FF2B5EF4-FFF2-40B4-BE49-F238E27FC236}">
              <a16:creationId xmlns:a16="http://schemas.microsoft.com/office/drawing/2014/main" id="{84EC66A9-61FA-84AF-6359-FABCB1F5CF4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6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7007" y="1920908"/>
          <a:ext cx="424166" cy="4241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0.26497</cdr:x>
      <cdr:y>0.16633</cdr:y>
    </cdr:from>
    <cdr:to>
      <cdr:x>0.30109</cdr:x>
      <cdr:y>0.24341</cdr:y>
    </cdr:to>
    <cdr:pic>
      <cdr:nvPicPr>
        <cdr:cNvPr id="5" name="Graphique 1" descr="Badge 5 contour">
          <a:extLst xmlns:a="http://schemas.openxmlformats.org/drawingml/2006/main">
            <a:ext uri="{FF2B5EF4-FFF2-40B4-BE49-F238E27FC236}">
              <a16:creationId xmlns:a16="http://schemas.microsoft.com/office/drawing/2014/main" id="{32A137D5-CC65-B9EF-684E-76F7BD5AE18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8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191168" y="905794"/>
          <a:ext cx="435005" cy="4197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0.4552</cdr:x>
      <cdr:y>0.21282</cdr:y>
    </cdr:from>
    <cdr:to>
      <cdr:x>0.92013</cdr:x>
      <cdr:y>0.54385</cdr:y>
    </cdr:to>
    <cdr:sp macro="" textlink="">
      <cdr:nvSpPr>
        <cdr:cNvPr id="6" name="Rectangle : coins arrondis 5">
          <a:extLst xmlns:a="http://schemas.openxmlformats.org/drawingml/2006/main">
            <a:ext uri="{FF2B5EF4-FFF2-40B4-BE49-F238E27FC236}">
              <a16:creationId xmlns:a16="http://schemas.microsoft.com/office/drawing/2014/main" id="{8DE46A8E-1FD8-1A29-BC33-F95502C41D38}"/>
            </a:ext>
          </a:extLst>
        </cdr:cNvPr>
        <cdr:cNvSpPr/>
      </cdr:nvSpPr>
      <cdr:spPr>
        <a:xfrm xmlns:a="http://schemas.openxmlformats.org/drawingml/2006/main">
          <a:off x="5482169" y="1158983"/>
          <a:ext cx="5599299" cy="180275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alpha val="1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  <cdr:relSizeAnchor xmlns:cdr="http://schemas.openxmlformats.org/drawingml/2006/chartDrawing">
    <cdr:from>
      <cdr:x>0.01499</cdr:x>
      <cdr:y>0.86543</cdr:y>
    </cdr:from>
    <cdr:to>
      <cdr:x>0.35033</cdr:x>
      <cdr:y>0.98411</cdr:y>
    </cdr:to>
    <cdr:sp macro="" textlink="">
      <cdr:nvSpPr>
        <cdr:cNvPr id="8" name="ZoneTexte 5">
          <a:extLst xmlns:a="http://schemas.openxmlformats.org/drawingml/2006/main">
            <a:ext uri="{FF2B5EF4-FFF2-40B4-BE49-F238E27FC236}">
              <a16:creationId xmlns:a16="http://schemas.microsoft.com/office/drawing/2014/main" id="{D27D86F5-AD98-9EB5-3739-446B9A436620}"/>
            </a:ext>
          </a:extLst>
        </cdr:cNvPr>
        <cdr:cNvSpPr txBox="1"/>
      </cdr:nvSpPr>
      <cdr:spPr>
        <a:xfrm xmlns:a="http://schemas.openxmlformats.org/drawingml/2006/main">
          <a:off x="180577" y="4713023"/>
          <a:ext cx="4038606" cy="64631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rgbClr val="C00000"/>
              </a:solidFill>
            </a:rPr>
            <a:t>Habiletés jugées prioritaires par les enseignant.es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0.48255</cdr:x>
      <cdr:y>0.71811</cdr:y>
    </cdr:from>
    <cdr:to>
      <cdr:x>0.95392</cdr:x>
      <cdr:y>0.78189</cdr:y>
    </cdr:to>
    <cdr:sp macro="" textlink="">
      <cdr:nvSpPr>
        <cdr:cNvPr id="2" name="Rectangle : coins arrondis 1">
          <a:extLst xmlns:a="http://schemas.openxmlformats.org/drawingml/2006/main">
            <a:ext uri="{FF2B5EF4-FFF2-40B4-BE49-F238E27FC236}">
              <a16:creationId xmlns:a16="http://schemas.microsoft.com/office/drawing/2014/main" id="{D1CB9B3F-F311-AD3B-B49F-246DDEB8F763}"/>
            </a:ext>
          </a:extLst>
        </cdr:cNvPr>
        <cdr:cNvSpPr/>
      </cdr:nvSpPr>
      <cdr:spPr>
        <a:xfrm xmlns:a="http://schemas.openxmlformats.org/drawingml/2006/main">
          <a:off x="5433862" y="4112634"/>
          <a:ext cx="5307981" cy="36527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alpha val="1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0.00113</cdr:x>
      <cdr:y>0.35211</cdr:y>
    </cdr:from>
    <cdr:to>
      <cdr:x>0.89818</cdr:x>
      <cdr:y>0.40362</cdr:y>
    </cdr:to>
    <cdr:sp macro="" textlink="">
      <cdr:nvSpPr>
        <cdr:cNvPr id="2" name="Rectangle : coins arrondis 1">
          <a:extLst xmlns:a="http://schemas.openxmlformats.org/drawingml/2006/main">
            <a:ext uri="{FF2B5EF4-FFF2-40B4-BE49-F238E27FC236}">
              <a16:creationId xmlns:a16="http://schemas.microsoft.com/office/drawing/2014/main" id="{F0A4634C-9568-2552-97E1-9F3EEE781075}"/>
            </a:ext>
          </a:extLst>
        </cdr:cNvPr>
        <cdr:cNvSpPr/>
      </cdr:nvSpPr>
      <cdr:spPr>
        <a:xfrm xmlns:a="http://schemas.openxmlformats.org/drawingml/2006/main">
          <a:off x="12832" y="1733015"/>
          <a:ext cx="10205823" cy="25357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alpha val="22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B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B9C25-A63B-42CB-8E54-0D0E4D47EA3D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865EA-C3C0-4192-AA6A-D54AF1BE9B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620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213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969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9858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71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891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644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8619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7634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122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2839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691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475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1754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836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248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69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976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2715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6710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5897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907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PPT croisé étudiants / enseignants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882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6591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442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25395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7793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83158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8419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0574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54359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2765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28042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753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CAT</a:t>
            </a:r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F4FD04D2-D9B1-3E20-84A6-9CD1CA98BE9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Présentation de la recherche</a:t>
            </a:r>
          </a:p>
        </p:txBody>
      </p:sp>
    </p:spTree>
    <p:extLst>
      <p:ext uri="{BB962C8B-B14F-4D97-AF65-F5344CB8AC3E}">
        <p14:creationId xmlns:p14="http://schemas.microsoft.com/office/powerpoint/2010/main" val="1291117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02237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32332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54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49962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55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2140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58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097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B4522-AAD9-4FC4-BF8C-B97EE4C0B18D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884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B4522-AAD9-4FC4-BF8C-B97EE4C0B18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291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B4522-AAD9-4FC4-BF8C-B97EE4C0B18D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017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B4522-AAD9-4FC4-BF8C-B97EE4C0B18D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472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BACHAR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65EA-C3C0-4192-AA6A-D54AF1BE9B52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845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D1D41D-944B-4B34-A077-4AAC1725D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DAE6A8-4533-4CBA-B334-8E9D5EE33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89AB05-1F9D-421B-B0D2-593742A6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953-F6BB-44D3-9C90-5B1F9A0B27CE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052A2C-EF0E-4388-842D-2304563B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61C0A0-557D-452D-AD48-E35DEC25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DCEA-1819-4719-A05D-DE2355B7EA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986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E3737-3FB0-49E7-80C2-0CCFEBF8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130E53-580E-4B2A-B9CC-220819A34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56FB36-8271-456A-9670-698DDF6C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953-F6BB-44D3-9C90-5B1F9A0B27CE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9306DA-94E7-4DAB-A790-0E3BBADC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1BEDA1-E43B-479B-BF57-ABB1560B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DCEA-1819-4719-A05D-DE2355B7EA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512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2E2F6B-FB59-4CC9-BD95-6194E6F68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631B31-22DF-4335-AD45-797061F16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A2F102-9DB1-4D07-ADEA-9E69EE77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953-F6BB-44D3-9C90-5B1F9A0B27CE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7FDBF0-E3F1-46DF-9D9F-A1517AE7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0E4119-2E2A-49E6-9EA3-13135D73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DCEA-1819-4719-A05D-DE2355B7EA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448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FA456-FF3E-4850-A948-DAD2FC00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6CF20E-5629-4621-A798-DF903FFB5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5FC5AF-3814-441C-8E2B-8C386777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953-F6BB-44D3-9C90-5B1F9A0B27CE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89A98F-72D6-4FF1-806A-12A5F191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1A27ED-4879-441D-8A66-65C24624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DCEA-1819-4719-A05D-DE2355B7EA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694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EBB6B-32DF-42CA-A51D-DEA756C0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9347E4-DE15-4AFF-AAD2-B812E02F0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202C03-B8F3-48C5-BFB1-2A090139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953-F6BB-44D3-9C90-5B1F9A0B27CE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B4883A-166D-4026-AAD3-56FF0449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04752C-067B-4629-87F4-BB1B807C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DCEA-1819-4719-A05D-DE2355B7EA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675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C0690-9B0D-4629-A271-ECDB43EB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83F508-4362-4D50-8022-4F6F8F8F6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FAB6CD-FC60-4D15-ACB8-04238C43B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C65AD2-635F-4217-8FDE-CC0D9EF5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953-F6BB-44D3-9C90-5B1F9A0B27CE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AE44B9-896D-43B4-8F79-AE1B6453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A04D2E-41B2-49DE-AFF0-029EBAD2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DCEA-1819-4719-A05D-DE2355B7EA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339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2F6FE-2548-4F7D-9867-837234FC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B6589A-9CC2-4DA1-BE4B-5CAB41F01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53FE56-3DF9-46D6-BC5F-F8AD3D1C0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4482C6-C367-492B-B9AD-37BECBBAE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E98288-BFF8-4987-BB83-EB2FE7FB2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914AF2-FDE7-413F-B347-1095F242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953-F6BB-44D3-9C90-5B1F9A0B27CE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4000AE-A9AB-4C2B-8750-331EBEE1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BA6691-AE6F-4EB9-B872-8B8FE42D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DCEA-1819-4719-A05D-DE2355B7EA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776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4F819-CB61-4A75-8C29-802FA8CA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E87816-F895-4CC6-9232-E50187DC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953-F6BB-44D3-9C90-5B1F9A0B27CE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7C59FD-C123-4C2A-B731-8B8B11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1B7F0F-E29E-4CC0-BA80-6A8D2499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DCEA-1819-4719-A05D-DE2355B7EA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134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B41E0E-635F-4425-A474-E14E9F7EF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953-F6BB-44D3-9C90-5B1F9A0B27CE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142772-70F1-42D8-8260-3BAD633B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6C73AA-011B-47A2-952E-A22485FA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DCEA-1819-4719-A05D-DE2355B7EA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70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E4E84-3639-4F55-924C-0B840475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EFCABD-B0D5-496A-9755-696C2C20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8379BF-929D-4C46-81D8-447D9EE6B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9E02A5-65F6-4225-8397-49DCC983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953-F6BB-44D3-9C90-5B1F9A0B27CE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141C9F-A07B-44E5-915F-4073A6B4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2EE252-1255-4FF0-A024-41548024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DCEA-1819-4719-A05D-DE2355B7EA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8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E75B5-39A2-4BBC-9C2C-E1A853B3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E78D183-4CC8-4D81-A838-753F87D4D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3289BF-7AC7-4EE4-86FE-52552C7AF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BD376C-1644-42FD-9043-4117CAF6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953-F6BB-44D3-9C90-5B1F9A0B27CE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53980B-CDEB-4A7C-9B4A-7BD807FA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28A827-45FF-4D4A-B3A9-3F52E3F2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DCEA-1819-4719-A05D-DE2355B7EA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34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9305D9-BC12-4966-994B-1708AC50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F4A017-FA6F-4F8D-A3FE-23B3807CC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D7AA45-5B79-45CC-A8A9-2BD32DA87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9953-F6BB-44D3-9C90-5B1F9A0B27CE}" type="datetimeFigureOut">
              <a:rPr lang="fr-BE" smtClean="0"/>
              <a:t>17-07-24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FA1B7-5B1A-4A34-A3CA-9F2DE902F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4EB56-1FE2-4E2B-A43B-5E0CB034C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DCEA-1819-4719-A05D-DE2355B7EA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669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4874/PRSM.relais-vol8iss8.480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643337C-89A0-4E18-986B-FDF4BB4F0BF4}"/>
              </a:ext>
            </a:extLst>
          </p:cNvPr>
          <p:cNvGrpSpPr/>
          <p:nvPr/>
        </p:nvGrpSpPr>
        <p:grpSpPr>
          <a:xfrm>
            <a:off x="415156" y="141817"/>
            <a:ext cx="10991829" cy="6514898"/>
            <a:chOff x="538112" y="253932"/>
            <a:chExt cx="10991829" cy="65148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537C78-47DE-48EF-B3E6-E26FB5D1D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38112" y="253932"/>
              <a:ext cx="1395830" cy="825612"/>
            </a:xfrm>
            <a:prstGeom prst="rect">
              <a:avLst/>
            </a:prstGeom>
          </p:spPr>
        </p:pic>
        <p:pic>
          <p:nvPicPr>
            <p:cNvPr id="6" name="Picture 15">
              <a:extLst>
                <a:ext uri="{FF2B5EF4-FFF2-40B4-BE49-F238E27FC236}">
                  <a16:creationId xmlns:a16="http://schemas.microsoft.com/office/drawing/2014/main" id="{C30106E9-744C-4669-B13F-6104944A8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406" t="9428" r="12179" b="10460"/>
            <a:stretch/>
          </p:blipFill>
          <p:spPr>
            <a:xfrm>
              <a:off x="7762611" y="356685"/>
              <a:ext cx="1673084" cy="875056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DD649858-743F-46B3-810B-5BFE2EA21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704871" y="558463"/>
              <a:ext cx="1661495" cy="399600"/>
            </a:xfrm>
            <a:prstGeom prst="rect">
              <a:avLst/>
            </a:prstGeom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18DBBEB7-D2A3-4B6A-959E-5200DDB27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058463" y="356685"/>
              <a:ext cx="1471478" cy="803157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5F5639-029E-46F2-B353-9FA93BBD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5658" t="8624" r="5658" b="990"/>
            <a:stretch>
              <a:fillRect/>
            </a:stretch>
          </p:blipFill>
          <p:spPr>
            <a:xfrm>
              <a:off x="4987450" y="5788797"/>
              <a:ext cx="2596287" cy="980033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2AFF5045-5F10-4F44-B1BE-F2A8A03FE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42" y="2458017"/>
            <a:ext cx="11944958" cy="1882499"/>
          </a:xfrm>
        </p:spPr>
        <p:txBody>
          <a:bodyPr>
            <a:noAutofit/>
          </a:bodyPr>
          <a:lstStyle/>
          <a:p>
            <a:r>
              <a:rPr lang="fr-BE" sz="4000" b="1" dirty="0" err="1">
                <a:solidFill>
                  <a:srgbClr val="00BABC"/>
                </a:solidFill>
              </a:rPr>
              <a:t>HÉLangue</a:t>
            </a:r>
            <a:r>
              <a:rPr lang="fr-BE" sz="4000" b="1" dirty="0">
                <a:solidFill>
                  <a:srgbClr val="00BABC"/>
                </a:solidFill>
              </a:rPr>
              <a:t> oral </a:t>
            </a:r>
            <a:br>
              <a:rPr lang="fr-BE" sz="4000" b="1" dirty="0">
                <a:solidFill>
                  <a:srgbClr val="00BABC"/>
                </a:solidFill>
              </a:rPr>
            </a:br>
            <a:r>
              <a:rPr lang="fr-BE" sz="4000" b="1" dirty="0">
                <a:solidFill>
                  <a:srgbClr val="00BABC"/>
                </a:solidFill>
              </a:rPr>
              <a:t>Les pratiques langagières orales des </a:t>
            </a:r>
            <a:r>
              <a:rPr lang="fr-BE" sz="4000" b="1" dirty="0" err="1">
                <a:solidFill>
                  <a:srgbClr val="00BABC"/>
                </a:solidFill>
              </a:rPr>
              <a:t>étudiant.es</a:t>
            </a:r>
            <a:r>
              <a:rPr lang="fr-BE" sz="4000" b="1" dirty="0">
                <a:solidFill>
                  <a:srgbClr val="00BABC"/>
                </a:solidFill>
              </a:rPr>
              <a:t> dans l’enseignement supérieur non universitaire bruxellois.</a:t>
            </a:r>
            <a:br>
              <a:rPr lang="fr-BE" sz="4000" b="1" dirty="0"/>
            </a:br>
            <a:r>
              <a:rPr lang="fr-BE" sz="4000" b="1" dirty="0">
                <a:solidFill>
                  <a:srgbClr val="00BABC"/>
                </a:solidFill>
              </a:rPr>
              <a:t>Résultats des questionnaires « </a:t>
            </a:r>
            <a:r>
              <a:rPr lang="fr-BE" sz="4000" b="1" dirty="0" err="1">
                <a:solidFill>
                  <a:srgbClr val="00BABC"/>
                </a:solidFill>
              </a:rPr>
              <a:t>enseignant.es</a:t>
            </a:r>
            <a:r>
              <a:rPr lang="fr-BE" sz="4000" b="1" dirty="0">
                <a:solidFill>
                  <a:srgbClr val="00BABC"/>
                </a:solidFill>
              </a:rPr>
              <a:t> et </a:t>
            </a:r>
            <a:r>
              <a:rPr lang="fr-BE" sz="4000" b="1" dirty="0" err="1">
                <a:solidFill>
                  <a:srgbClr val="00BABC"/>
                </a:solidFill>
              </a:rPr>
              <a:t>étudiant.es</a:t>
            </a:r>
            <a:r>
              <a:rPr lang="fr-BE" sz="4000" b="1" dirty="0">
                <a:solidFill>
                  <a:srgbClr val="00BABC"/>
                </a:solidFill>
              </a:rPr>
              <a:t> »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B5C62692-635E-4535-91E6-AC23F891C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94" y="4463986"/>
            <a:ext cx="11208774" cy="984107"/>
          </a:xfrm>
          <a:ln w="9525">
            <a:noFill/>
          </a:ln>
        </p:spPr>
        <p:txBody>
          <a:bodyPr>
            <a:normAutofit lnSpcReduction="10000"/>
          </a:bodyPr>
          <a:lstStyle/>
          <a:p>
            <a:r>
              <a:rPr lang="fr-BE" sz="2000">
                <a:solidFill>
                  <a:schemeClr val="accent3">
                    <a:lumMod val="75000"/>
                  </a:schemeClr>
                </a:solidFill>
              </a:rPr>
              <a:t>Laurence </a:t>
            </a:r>
            <a:r>
              <a:rPr lang="fr-BE" sz="2000" err="1">
                <a:solidFill>
                  <a:schemeClr val="accent3">
                    <a:lumMod val="75000"/>
                  </a:schemeClr>
                </a:solidFill>
              </a:rPr>
              <a:t>Bregentzer</a:t>
            </a:r>
            <a:r>
              <a:rPr lang="fr-BE" sz="2000">
                <a:solidFill>
                  <a:schemeClr val="accent3">
                    <a:lumMod val="75000"/>
                  </a:schemeClr>
                </a:solidFill>
              </a:rPr>
              <a:t> (HE Galilée) - Marianne </a:t>
            </a:r>
            <a:r>
              <a:rPr lang="fr-BE" sz="2000" err="1">
                <a:solidFill>
                  <a:schemeClr val="accent3">
                    <a:lumMod val="75000"/>
                  </a:schemeClr>
                </a:solidFill>
              </a:rPr>
              <a:t>Caluwaerts</a:t>
            </a:r>
            <a:r>
              <a:rPr lang="fr-BE" sz="2000">
                <a:solidFill>
                  <a:schemeClr val="accent3">
                    <a:lumMod val="75000"/>
                  </a:schemeClr>
                </a:solidFill>
              </a:rPr>
              <a:t> (HE2B) - Camille Descamps (EPHEC) - Dorothée Klein (HELDB) - Bachar Malki  (HE Vinci)- Alexandre </a:t>
            </a:r>
            <a:r>
              <a:rPr lang="fr-BE" sz="2000" err="1">
                <a:solidFill>
                  <a:schemeClr val="accent3">
                    <a:lumMod val="75000"/>
                  </a:schemeClr>
                </a:solidFill>
              </a:rPr>
              <a:t>Sannen</a:t>
            </a:r>
            <a:r>
              <a:rPr lang="fr-BE" sz="2000">
                <a:solidFill>
                  <a:schemeClr val="accent3">
                    <a:lumMod val="75000"/>
                  </a:schemeClr>
                </a:solidFill>
              </a:rPr>
              <a:t> (HE Francisco FERRER) </a:t>
            </a:r>
          </a:p>
          <a:p>
            <a:r>
              <a:rPr lang="fr-BE" sz="2000">
                <a:solidFill>
                  <a:schemeClr val="accent3">
                    <a:lumMod val="75000"/>
                  </a:schemeClr>
                </a:solidFill>
              </a:rPr>
              <a:t>Catherine Deschepper (HE Vinci)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CA3719-AECC-4B75-88C2-AE61C1D04A2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06264" y="5750806"/>
            <a:ext cx="2090172" cy="67350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C7015BF3-40D0-4480-AF68-2EE9E7831B6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34189" y="5764402"/>
            <a:ext cx="1395830" cy="715596"/>
          </a:xfrm>
          <a:prstGeom prst="rect">
            <a:avLst/>
          </a:prstGeom>
        </p:spPr>
      </p:pic>
      <p:pic>
        <p:nvPicPr>
          <p:cNvPr id="1028" name="Picture 4" descr="Haute Ecole Ephec | Wallonie-Bruxelles Campus">
            <a:extLst>
              <a:ext uri="{FF2B5EF4-FFF2-40B4-BE49-F238E27FC236}">
                <a16:creationId xmlns:a16="http://schemas.microsoft.com/office/drawing/2014/main" id="{E252C3E4-5B77-9111-C3B2-D2A93B7F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36" y="141817"/>
            <a:ext cx="2095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0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CB506-BB26-42D2-8CDE-EABA8CC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2E885-24E3-41DE-BCB9-C30F1011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Cadre général de la recherche: les pratiques langagières orales en Haute École (HE) ? Problématique et enjeux</a:t>
            </a:r>
          </a:p>
          <a:p>
            <a:r>
              <a:rPr lang="fr-BE" dirty="0">
                <a:highlight>
                  <a:srgbClr val="00BABC"/>
                </a:highlight>
              </a:rPr>
              <a:t>Méthodologie</a:t>
            </a:r>
          </a:p>
          <a:p>
            <a:r>
              <a:rPr lang="fr-BE" dirty="0"/>
              <a:t>Analyses descriptives préliminaires des questionnaires  « </a:t>
            </a:r>
            <a:r>
              <a:rPr lang="fr-BE" dirty="0" err="1"/>
              <a:t>enseignant.es</a:t>
            </a:r>
            <a:r>
              <a:rPr lang="fr-BE" dirty="0"/>
              <a:t> » et « </a:t>
            </a:r>
            <a:r>
              <a:rPr lang="fr-BE" dirty="0" err="1"/>
              <a:t>étudiant.es</a:t>
            </a:r>
            <a:r>
              <a:rPr lang="fr-BE" dirty="0"/>
              <a:t>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585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11</a:t>
            </a:fld>
            <a:endParaRPr lang="fr-BE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9DB428D9-136A-1010-1316-07CCB528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514"/>
            <a:ext cx="10515600" cy="1325563"/>
          </a:xfrm>
        </p:spPr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Méthodologie. Objectifs et méthodes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AD4B67F-645E-334E-BE7B-FC3D56B79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033111"/>
              </p:ext>
            </p:extLst>
          </p:nvPr>
        </p:nvGraphicFramePr>
        <p:xfrm>
          <a:off x="0" y="2090040"/>
          <a:ext cx="4690944" cy="387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5FFAFE4-FA8B-71BB-590D-5E138DEC4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000937"/>
              </p:ext>
            </p:extLst>
          </p:nvPr>
        </p:nvGraphicFramePr>
        <p:xfrm>
          <a:off x="4465321" y="1620237"/>
          <a:ext cx="7655560" cy="481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3769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12</a:t>
            </a:fld>
            <a:endParaRPr lang="fr-BE"/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AD4B67F-645E-334E-BE7B-FC3D56B79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430597"/>
              </p:ext>
            </p:extLst>
          </p:nvPr>
        </p:nvGraphicFramePr>
        <p:xfrm>
          <a:off x="-81280" y="2330450"/>
          <a:ext cx="4068038" cy="384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5FFAFE4-FA8B-71BB-590D-5E138DEC4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651348"/>
              </p:ext>
            </p:extLst>
          </p:nvPr>
        </p:nvGraphicFramePr>
        <p:xfrm>
          <a:off x="3728720" y="680720"/>
          <a:ext cx="8219440" cy="567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4605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6D6C6-37F0-0793-A1C2-64F8578E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Méthodologie : enquêtes quantitatives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3933A6-6737-8A6B-E322-CC10E2519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/>
              <a:t>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FCB8A4A-765F-6C7B-4EAC-CF18679F07C6}"/>
              </a:ext>
            </a:extLst>
          </p:cNvPr>
          <p:cNvSpPr txBox="1">
            <a:spLocks/>
          </p:cNvSpPr>
          <p:nvPr/>
        </p:nvSpPr>
        <p:spPr>
          <a:xfrm>
            <a:off x="513183" y="1376395"/>
            <a:ext cx="11000791" cy="5211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BABC"/>
                </a:solidFill>
              </a:rPr>
              <a:t>Recueil des représentations des </a:t>
            </a:r>
            <a:r>
              <a:rPr lang="fr-FR" dirty="0" err="1">
                <a:solidFill>
                  <a:srgbClr val="00BABC"/>
                </a:solidFill>
              </a:rPr>
              <a:t>étudiant.es</a:t>
            </a:r>
            <a:r>
              <a:rPr lang="fr-FR" dirty="0">
                <a:solidFill>
                  <a:srgbClr val="00BABC"/>
                </a:solidFill>
              </a:rPr>
              <a:t>, </a:t>
            </a:r>
            <a:r>
              <a:rPr lang="fr-FR" dirty="0" err="1">
                <a:solidFill>
                  <a:srgbClr val="00BABC"/>
                </a:solidFill>
              </a:rPr>
              <a:t>enseignant.es</a:t>
            </a:r>
            <a:r>
              <a:rPr lang="fr-FR" dirty="0">
                <a:solidFill>
                  <a:srgbClr val="00BABC"/>
                </a:solidFill>
              </a:rPr>
              <a:t> et </a:t>
            </a:r>
            <a:r>
              <a:rPr lang="fr-FR" dirty="0" err="1">
                <a:solidFill>
                  <a:srgbClr val="00BABC"/>
                </a:solidFill>
              </a:rPr>
              <a:t>professionnel.les</a:t>
            </a:r>
            <a:r>
              <a:rPr lang="fr-FR" dirty="0">
                <a:solidFill>
                  <a:srgbClr val="00BABC"/>
                </a:solidFill>
              </a:rPr>
              <a:t> en matière de pratiques langagières orales  </a:t>
            </a:r>
            <a:r>
              <a:rPr lang="fr-FR" sz="1800" dirty="0">
                <a:solidFill>
                  <a:srgbClr val="00BABC"/>
                </a:solidFill>
              </a:rPr>
              <a:t>(</a:t>
            </a:r>
            <a:r>
              <a:rPr lang="fr-FR" sz="1800" dirty="0" err="1">
                <a:solidFill>
                  <a:srgbClr val="00BABC"/>
                </a:solidFill>
              </a:rPr>
              <a:t>Scheepers</a:t>
            </a:r>
            <a:r>
              <a:rPr lang="fr-FR" sz="1800" dirty="0">
                <a:solidFill>
                  <a:srgbClr val="00BABC"/>
                </a:solidFill>
              </a:rPr>
              <a:t>, C. (2023). Former à l’oral, former par l’oral dans le supérieur, De Boeck. Sous presse)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dirty="0"/>
          </a:p>
          <a:p>
            <a:r>
              <a:rPr lang="fr-FR" dirty="0"/>
              <a:t>Appui sur le questionnaire </a:t>
            </a:r>
            <a:r>
              <a:rPr lang="fr-FR" dirty="0" err="1"/>
              <a:t>HÉLangue</a:t>
            </a:r>
            <a:r>
              <a:rPr lang="fr-FR" dirty="0"/>
              <a:t> écrit (Malki et al., 2021)</a:t>
            </a:r>
          </a:p>
          <a:p>
            <a:pPr lvl="1"/>
            <a:r>
              <a:rPr lang="fr-FR" dirty="0"/>
              <a:t>Adaptation des rubriques aux dimensions de l’oral équivalentes et à la littérature </a:t>
            </a:r>
          </a:p>
          <a:p>
            <a:pPr lvl="1"/>
            <a:r>
              <a:rPr lang="fr-FR" dirty="0">
                <a:ea typeface="+mn-lt"/>
                <a:cs typeface="+mn-lt"/>
              </a:rPr>
              <a:t>Une question ouverte et 6 rubriques de questions fermées (échelle de Likert à 6 niveaux)</a:t>
            </a:r>
          </a:p>
          <a:p>
            <a:pPr lvl="1"/>
            <a:r>
              <a:rPr lang="fr-FR" dirty="0"/>
              <a:t>Données socio-démographiques (identité, langues, formations, cadre privé)</a:t>
            </a:r>
          </a:p>
          <a:p>
            <a:pPr marL="457200" lvl="1" indent="0">
              <a:buNone/>
            </a:pPr>
            <a:endParaRPr lang="fr-FR" dirty="0">
              <a:cs typeface="Calibri" panose="020F0502020204030204"/>
            </a:endParaRPr>
          </a:p>
          <a:p>
            <a:r>
              <a:rPr lang="fr-FR" dirty="0" err="1"/>
              <a:t>Pétest</a:t>
            </a:r>
            <a:r>
              <a:rPr lang="fr-FR" dirty="0"/>
              <a:t> (durée, lisibilité, convivialité, …)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Passation (décembre 2022 à avril/mai 2023)</a:t>
            </a:r>
          </a:p>
          <a:p>
            <a:pPr lvl="1"/>
            <a:r>
              <a:rPr lang="fr-FR" dirty="0"/>
              <a:t>Tous départements confondus </a:t>
            </a:r>
            <a:endParaRPr lang="fr-FR" dirty="0">
              <a:cs typeface="Calibri"/>
            </a:endParaRPr>
          </a:p>
          <a:p>
            <a:pPr lvl="1"/>
            <a:r>
              <a:rPr lang="fr-FR" dirty="0"/>
              <a:t>Durée 40’ (</a:t>
            </a:r>
            <a:r>
              <a:rPr lang="fr-FR" dirty="0" err="1"/>
              <a:t>étudiant.es</a:t>
            </a:r>
            <a:r>
              <a:rPr lang="fr-FR" dirty="0"/>
              <a:t>)  / 20’ (</a:t>
            </a:r>
            <a:r>
              <a:rPr lang="fr-FR" dirty="0" err="1"/>
              <a:t>enseignant.es</a:t>
            </a:r>
            <a:r>
              <a:rPr lang="fr-FR" dirty="0"/>
              <a:t>) - 10’ (</a:t>
            </a:r>
            <a:r>
              <a:rPr lang="fr-FR" dirty="0" err="1"/>
              <a:t>professionnel.les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Passation captive ou pas</a:t>
            </a:r>
          </a:p>
          <a:p>
            <a:pPr lvl="1"/>
            <a:r>
              <a:rPr lang="fr-FR" dirty="0" err="1"/>
              <a:t>Étudiant.es</a:t>
            </a:r>
            <a:r>
              <a:rPr lang="fr-FR" dirty="0"/>
              <a:t> et </a:t>
            </a:r>
            <a:r>
              <a:rPr lang="fr-FR" dirty="0" err="1"/>
              <a:t>enseignant.es</a:t>
            </a:r>
            <a:r>
              <a:rPr lang="fr-FR" dirty="0"/>
              <a:t> de Bac 1 à Bac 3 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47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CB506-BB26-42D2-8CDE-EABA8CC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Données quantitatives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2E885-24E3-41DE-BCB9-C30F10112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7240" cy="453072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fr-FR"/>
              <a:t>Graduation Likert à 6 niveaux ( // Hélangue écrit)</a:t>
            </a:r>
            <a:endParaRPr lang="fr-FR">
              <a:highlight>
                <a:srgbClr val="FFFF00"/>
              </a:highlight>
              <a:cs typeface="Calibri"/>
            </a:endParaRPr>
          </a:p>
          <a:p>
            <a:pPr marL="514350" indent="-514350">
              <a:buAutoNum type="arabicPeriod"/>
            </a:pPr>
            <a:r>
              <a:rPr lang="fr-BE" sz="2500" b="1"/>
              <a:t>Pas du tout d’accord</a:t>
            </a:r>
          </a:p>
          <a:p>
            <a:pPr marL="514350" indent="-514350">
              <a:buAutoNum type="arabicPeriod"/>
            </a:pPr>
            <a:r>
              <a:rPr lang="fr-BE" sz="2500" b="1"/>
              <a:t>Pas d’accord</a:t>
            </a:r>
          </a:p>
          <a:p>
            <a:pPr marL="514350" indent="-514350">
              <a:buAutoNum type="arabicPeriod"/>
            </a:pPr>
            <a:r>
              <a:rPr lang="fr-BE" sz="2500" b="1"/>
              <a:t>Un point de désaccord</a:t>
            </a:r>
          </a:p>
          <a:p>
            <a:pPr marL="514350" indent="-514350">
              <a:buAutoNum type="arabicPeriod"/>
            </a:pPr>
            <a:r>
              <a:rPr lang="fr-BE" sz="2500" b="1"/>
              <a:t>Un peu d’accord</a:t>
            </a:r>
          </a:p>
          <a:p>
            <a:pPr marL="514350" indent="-514350">
              <a:buAutoNum type="arabicPeriod"/>
            </a:pPr>
            <a:r>
              <a:rPr lang="fr-BE" sz="2500" b="1"/>
              <a:t>D’accord</a:t>
            </a:r>
          </a:p>
          <a:p>
            <a:pPr marL="514350" indent="-514350">
              <a:buAutoNum type="arabicPeriod"/>
            </a:pPr>
            <a:r>
              <a:rPr lang="fr-BE" sz="2500" b="1"/>
              <a:t>Tout à fait d’accord</a:t>
            </a:r>
          </a:p>
          <a:p>
            <a:pPr marL="0" indent="0">
              <a:buNone/>
            </a:pPr>
            <a:endParaRPr lang="fr-BE" sz="2500" b="1"/>
          </a:p>
          <a:p>
            <a:pPr marL="0" indent="0">
              <a:buNone/>
            </a:pPr>
            <a:r>
              <a:rPr lang="fr-BE" sz="2500">
                <a:cs typeface="Calibri" panose="020F0502020204030204"/>
                <a:sym typeface="Wingdings" panose="05000000000000000000" pitchFamily="2" charset="2"/>
              </a:rPr>
              <a:t> </a:t>
            </a:r>
            <a:r>
              <a:rPr lang="fr-BE" sz="2500">
                <a:sym typeface="Wingdings" panose="05000000000000000000" pitchFamily="2" charset="2"/>
              </a:rPr>
              <a:t>La graduation est adaptée à la formulation des items:</a:t>
            </a:r>
            <a:endParaRPr lang="fr-BE" sz="2500">
              <a:cs typeface="Calibri"/>
            </a:endParaRPr>
          </a:p>
          <a:p>
            <a:pPr marL="0" indent="0">
              <a:buNone/>
            </a:pPr>
            <a:r>
              <a:rPr lang="fr-BE" sz="2500">
                <a:sym typeface="Wingdings" panose="05000000000000000000" pitchFamily="2" charset="2"/>
              </a:rPr>
              <a:t>sentiment de compétences, fréquence, sentiment d’être formé,…</a:t>
            </a:r>
          </a:p>
          <a:p>
            <a:pPr marL="0" indent="0">
              <a:buNone/>
            </a:pPr>
            <a:endParaRPr lang="fr-BE" sz="25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sz="2500">
                <a:cs typeface="Calibri" panose="020F0502020204030204"/>
                <a:sym typeface="Wingdings" panose="05000000000000000000" pitchFamily="2" charset="2"/>
              </a:rPr>
              <a:t> Questionnaires enseignant.es et </a:t>
            </a:r>
            <a:r>
              <a:rPr lang="fr-BE" sz="2500" err="1">
                <a:cs typeface="Calibri" panose="020F0502020204030204"/>
                <a:sym typeface="Wingdings" panose="05000000000000000000" pitchFamily="2" charset="2"/>
              </a:rPr>
              <a:t>professionnel.les</a:t>
            </a:r>
            <a:r>
              <a:rPr lang="fr-BE" sz="2500">
                <a:cs typeface="Calibri" panose="020F0502020204030204"/>
                <a:sym typeface="Wingdings" panose="05000000000000000000" pitchFamily="2" charset="2"/>
              </a:rPr>
              <a:t> en contraste avec le questionnaire étudiant.es</a:t>
            </a:r>
            <a:endParaRPr lang="fr-BE" sz="2500">
              <a:cs typeface="Calibri" panose="020F0502020204030204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699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Méthodologie: les rubriques du questionnaire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2D12B91-172E-467A-80FD-1B9F9C75C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151984"/>
              </p:ext>
            </p:extLst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853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Méthodologie: les rubriques du questionnaire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2D12B91-172E-467A-80FD-1B9F9C75C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579029"/>
              </p:ext>
            </p:extLst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E1ACADA3-422B-D37C-65E4-CA577210EDCC}"/>
              </a:ext>
            </a:extLst>
          </p:cNvPr>
          <p:cNvSpPr txBox="1"/>
          <p:nvPr/>
        </p:nvSpPr>
        <p:spPr>
          <a:xfrm>
            <a:off x="554182" y="4193411"/>
            <a:ext cx="2540000" cy="1815882"/>
          </a:xfrm>
          <a:prstGeom prst="rect">
            <a:avLst/>
          </a:prstGeom>
          <a:solidFill>
            <a:srgbClr val="00828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>
                <a:solidFill>
                  <a:schemeClr val="bg1"/>
                </a:solidFill>
              </a:rPr>
              <a:t>Oralité comme continuum (Privat, 2019)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>
                <a:solidFill>
                  <a:schemeClr val="bg1"/>
                </a:solidFill>
              </a:rPr>
              <a:t>Pratiques extrascolaires (</a:t>
            </a:r>
            <a:r>
              <a:rPr lang="fr-BE" sz="1600" err="1">
                <a:solidFill>
                  <a:schemeClr val="bg1"/>
                </a:solidFill>
              </a:rPr>
              <a:t>Penloup</a:t>
            </a:r>
            <a:r>
              <a:rPr lang="fr-BE" sz="1600">
                <a:solidFill>
                  <a:schemeClr val="bg1"/>
                </a:solidFill>
              </a:rPr>
              <a:t>, 2011)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>
                <a:solidFill>
                  <a:schemeClr val="bg1"/>
                </a:solidFill>
              </a:rPr>
              <a:t>Frontières poreuses entre pratiques (Dias-</a:t>
            </a:r>
            <a:r>
              <a:rPr lang="fr-BE" sz="1600" err="1">
                <a:solidFill>
                  <a:schemeClr val="bg1"/>
                </a:solidFill>
              </a:rPr>
              <a:t>Chiaruttini</a:t>
            </a:r>
            <a:r>
              <a:rPr lang="fr-BE" sz="1600">
                <a:solidFill>
                  <a:schemeClr val="bg1"/>
                </a:solidFill>
              </a:rPr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394221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Méthodologie: les rubriques du questionnaire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2D12B91-172E-467A-80FD-1B9F9C75C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53811"/>
              </p:ext>
            </p:extLst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F145032-2024-0B5B-2286-486B6204485D}"/>
              </a:ext>
            </a:extLst>
          </p:cNvPr>
          <p:cNvSpPr txBox="1"/>
          <p:nvPr/>
        </p:nvSpPr>
        <p:spPr>
          <a:xfrm>
            <a:off x="3694546" y="4082574"/>
            <a:ext cx="2401454" cy="2308324"/>
          </a:xfrm>
          <a:prstGeom prst="rect">
            <a:avLst/>
          </a:prstGeom>
          <a:solidFill>
            <a:srgbClr val="008282"/>
          </a:solidFill>
        </p:spPr>
        <p:txBody>
          <a:bodyPr wrap="square" rtlCol="0">
            <a:spAutoFit/>
          </a:bodyPr>
          <a:lstStyle/>
          <a:p>
            <a:endParaRPr lang="fr-BE" sz="1600">
              <a:solidFill>
                <a:schemeClr val="bg1"/>
              </a:solidFill>
            </a:endParaRPr>
          </a:p>
          <a:p>
            <a:r>
              <a:rPr lang="fr-BE" sz="1600">
                <a:solidFill>
                  <a:schemeClr val="bg1"/>
                </a:solidFill>
              </a:rPr>
              <a:t>Articulation des sentiments de fréquence, compétence et formation sur 6 fonctions de l’oral en contexte d’enseignement supérieur (</a:t>
            </a:r>
            <a:r>
              <a:rPr lang="fr-BE" sz="1600" err="1">
                <a:solidFill>
                  <a:schemeClr val="bg1"/>
                </a:solidFill>
              </a:rPr>
              <a:t>Schneuwly</a:t>
            </a:r>
            <a:r>
              <a:rPr lang="fr-BE" sz="1600">
                <a:solidFill>
                  <a:schemeClr val="bg1"/>
                </a:solidFill>
              </a:rPr>
              <a:t>, 2017)</a:t>
            </a:r>
          </a:p>
          <a:p>
            <a:endParaRPr lang="fr-BE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33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Méthodologie: les rubriques du questionnaire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2D12B91-172E-467A-80FD-1B9F9C75C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938885"/>
              </p:ext>
            </p:extLst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F1877DA-1165-0C64-603F-E43158EA24AD}"/>
              </a:ext>
            </a:extLst>
          </p:cNvPr>
          <p:cNvSpPr txBox="1"/>
          <p:nvPr/>
        </p:nvSpPr>
        <p:spPr>
          <a:xfrm>
            <a:off x="3463636" y="1487156"/>
            <a:ext cx="2336800" cy="2062103"/>
          </a:xfrm>
          <a:prstGeom prst="rect">
            <a:avLst/>
          </a:prstGeom>
          <a:solidFill>
            <a:srgbClr val="00828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>
                <a:solidFill>
                  <a:schemeClr val="bg1"/>
                </a:solidFill>
              </a:rPr>
              <a:t>Genres pratiqués en HE (</a:t>
            </a:r>
            <a:r>
              <a:rPr lang="fr-BE" sz="1600" err="1">
                <a:solidFill>
                  <a:schemeClr val="bg1"/>
                </a:solidFill>
              </a:rPr>
              <a:t>Dolz</a:t>
            </a:r>
            <a:r>
              <a:rPr lang="fr-BE" sz="1600">
                <a:solidFill>
                  <a:schemeClr val="bg1"/>
                </a:solidFill>
              </a:rPr>
              <a:t> et </a:t>
            </a:r>
            <a:r>
              <a:rPr lang="fr-BE" sz="1600" err="1">
                <a:solidFill>
                  <a:schemeClr val="bg1"/>
                </a:solidFill>
              </a:rPr>
              <a:t>Schneuwly</a:t>
            </a:r>
            <a:r>
              <a:rPr lang="fr-BE" sz="160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>
                <a:solidFill>
                  <a:schemeClr val="bg1"/>
                </a:solidFill>
              </a:rPr>
              <a:t>Genres et pratiques effectives (Dupont, 2016)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>
                <a:solidFill>
                  <a:schemeClr val="bg1"/>
                </a:solidFill>
              </a:rPr>
              <a:t>Genres non modalisés/ médiatisés </a:t>
            </a:r>
          </a:p>
        </p:txBody>
      </p:sp>
    </p:spTree>
    <p:extLst>
      <p:ext uri="{BB962C8B-B14F-4D97-AF65-F5344CB8AC3E}">
        <p14:creationId xmlns:p14="http://schemas.microsoft.com/office/powerpoint/2010/main" val="1782884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Méthodologie: les rubriques du questionnaire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2D12B91-172E-467A-80FD-1B9F9C75C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669191"/>
              </p:ext>
            </p:extLst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5A757D11-1513-CB75-B0C1-A79DAD116A86}"/>
              </a:ext>
            </a:extLst>
          </p:cNvPr>
          <p:cNvSpPr txBox="1"/>
          <p:nvPr/>
        </p:nvSpPr>
        <p:spPr>
          <a:xfrm>
            <a:off x="6520873" y="1477921"/>
            <a:ext cx="2593630" cy="2062103"/>
          </a:xfrm>
          <a:prstGeom prst="rect">
            <a:avLst/>
          </a:prstGeom>
          <a:solidFill>
            <a:srgbClr val="00828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>
                <a:solidFill>
                  <a:schemeClr val="bg1"/>
                </a:solidFill>
              </a:rPr>
              <a:t>Sentiment de compétence sur les habiletés du prescrit légal belge (fondé e.a. sur Reuter, 1996; Kerbrat-</a:t>
            </a:r>
            <a:r>
              <a:rPr lang="fr-BE" sz="1600" err="1">
                <a:solidFill>
                  <a:schemeClr val="bg1"/>
                </a:solidFill>
              </a:rPr>
              <a:t>Orecchioni</a:t>
            </a:r>
            <a:r>
              <a:rPr lang="fr-BE" sz="1600">
                <a:solidFill>
                  <a:schemeClr val="bg1"/>
                </a:solidFill>
              </a:rPr>
              <a:t>, 1996)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>
                <a:solidFill>
                  <a:schemeClr val="bg1"/>
                </a:solidFill>
              </a:rPr>
              <a:t>Outil d’autoévaluation / de formation</a:t>
            </a:r>
          </a:p>
        </p:txBody>
      </p:sp>
    </p:spTree>
    <p:extLst>
      <p:ext uri="{BB962C8B-B14F-4D97-AF65-F5344CB8AC3E}">
        <p14:creationId xmlns:p14="http://schemas.microsoft.com/office/powerpoint/2010/main" val="199780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4CBFB2-81D0-862B-CDE7-FAC9EBDEE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/>
              <a:t>Ces </a:t>
            </a:r>
            <a:r>
              <a:rPr lang="fr-BE" dirty="0" err="1"/>
              <a:t>dias</a:t>
            </a:r>
            <a:r>
              <a:rPr lang="fr-BE" dirty="0"/>
              <a:t> reprennent des éléments de l’enquête quantitative présentés lors de différents colloques et congrès.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Dans ce diaporama, l’accent est mis sur le sentiment de compétence des </a:t>
            </a:r>
            <a:r>
              <a:rPr lang="fr-BE" dirty="0" err="1"/>
              <a:t>étudiants.e</a:t>
            </a:r>
            <a:r>
              <a:rPr lang="fr-BE" dirty="0"/>
              <a:t>.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Attention, il s’agit bien de pratiques déclarées et non effectives.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Ce diaporama peut servir à une discussion avec les étudiant.es sur le rôle et la place de l’oral dans leur formation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C31FC35-539E-50F6-3CEA-77CC5D00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BE" b="1" dirty="0">
                <a:solidFill>
                  <a:srgbClr val="00BABC"/>
                </a:solidFill>
              </a:rPr>
              <a:t>Note d’intention</a:t>
            </a:r>
          </a:p>
        </p:txBody>
      </p:sp>
    </p:spTree>
    <p:extLst>
      <p:ext uri="{BB962C8B-B14F-4D97-AF65-F5344CB8AC3E}">
        <p14:creationId xmlns:p14="http://schemas.microsoft.com/office/powerpoint/2010/main" val="26850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Méthodologie: les rubriques du questionnaire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2D12B91-172E-467A-80FD-1B9F9C75C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795206"/>
              </p:ext>
            </p:extLst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5E7A43A-8EE7-BDE5-AD5A-B16B0FE9BAF1}"/>
              </a:ext>
            </a:extLst>
          </p:cNvPr>
          <p:cNvSpPr txBox="1"/>
          <p:nvPr/>
        </p:nvSpPr>
        <p:spPr>
          <a:xfrm>
            <a:off x="6493163" y="4174938"/>
            <a:ext cx="2124363" cy="1815882"/>
          </a:xfrm>
          <a:prstGeom prst="rect">
            <a:avLst/>
          </a:prstGeom>
          <a:solidFill>
            <a:srgbClr val="00828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>
                <a:solidFill>
                  <a:schemeClr val="bg1"/>
                </a:solidFill>
              </a:rPr>
              <a:t>Sentiment d’</a:t>
            </a:r>
            <a:r>
              <a:rPr lang="fr-BE" sz="1600" err="1">
                <a:solidFill>
                  <a:schemeClr val="bg1"/>
                </a:solidFill>
              </a:rPr>
              <a:t>autoefficacité</a:t>
            </a:r>
            <a:r>
              <a:rPr lang="fr-BE" sz="1600">
                <a:solidFill>
                  <a:schemeClr val="bg1"/>
                </a:solidFill>
              </a:rPr>
              <a:t> – motivation – valeur de la tâche =&gt; dimension statique? (Messier et al., 2017)</a:t>
            </a:r>
            <a:endParaRPr lang="fr-BE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415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Méthodologie: les rubriques du questionnaire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2D12B91-172E-467A-80FD-1B9F9C75C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832003"/>
              </p:ext>
            </p:extLst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3F3BC90-0BBC-631D-25B4-2240C48FEBF4}"/>
              </a:ext>
            </a:extLst>
          </p:cNvPr>
          <p:cNvSpPr txBox="1"/>
          <p:nvPr/>
        </p:nvSpPr>
        <p:spPr>
          <a:xfrm>
            <a:off x="9162474" y="4064103"/>
            <a:ext cx="2438399" cy="2308324"/>
          </a:xfrm>
          <a:prstGeom prst="rect">
            <a:avLst/>
          </a:prstGeom>
          <a:solidFill>
            <a:srgbClr val="00828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>
                <a:solidFill>
                  <a:schemeClr val="bg1"/>
                </a:solidFill>
              </a:rPr>
              <a:t>Socialisation familiale et  attendus académiques en matière de pratiques langagières (</a:t>
            </a:r>
            <a:r>
              <a:rPr lang="fr-BE" sz="1600" err="1">
                <a:solidFill>
                  <a:schemeClr val="bg1"/>
                </a:solidFill>
              </a:rPr>
              <a:t>Bautier</a:t>
            </a:r>
            <a:r>
              <a:rPr lang="fr-BE" sz="1600">
                <a:solidFill>
                  <a:schemeClr val="bg1"/>
                </a:solidFill>
              </a:rPr>
              <a:t>, 2017; Lahire, 2008; </a:t>
            </a:r>
            <a:r>
              <a:rPr lang="fr-BE" sz="1600" err="1">
                <a:solidFill>
                  <a:schemeClr val="bg1"/>
                </a:solidFill>
              </a:rPr>
              <a:t>Donahue</a:t>
            </a:r>
            <a:r>
              <a:rPr lang="fr-BE" sz="1600">
                <a:solidFill>
                  <a:schemeClr val="bg1"/>
                </a:solidFill>
              </a:rPr>
              <a:t>, 2008)</a:t>
            </a:r>
            <a:endParaRPr lang="fr-BE" sz="16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>
                <a:solidFill>
                  <a:schemeClr val="bg1"/>
                </a:solidFill>
              </a:rPr>
              <a:t>Rapport à l’oral (Colognesi, 2022)</a:t>
            </a:r>
            <a:endParaRPr lang="fr-BE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21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CB506-BB26-42D2-8CDE-EABA8CC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BABC"/>
                </a:solidFill>
              </a:rPr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2E885-24E3-41DE-BCB9-C30F1011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Cadre général de la recherche : les pratiques langagières orales en Haute École ? Problématique et enjeux</a:t>
            </a:r>
          </a:p>
          <a:p>
            <a:r>
              <a:rPr lang="fr-BE" dirty="0"/>
              <a:t>Méthodologie</a:t>
            </a:r>
          </a:p>
          <a:p>
            <a:r>
              <a:rPr lang="fr-BE" dirty="0">
                <a:highlight>
                  <a:srgbClr val="00BABC"/>
                </a:highlight>
              </a:rPr>
              <a:t>Analyses descriptives préliminaires des questionnaires  « </a:t>
            </a:r>
            <a:r>
              <a:rPr lang="fr-BE" dirty="0" err="1">
                <a:highlight>
                  <a:srgbClr val="00BABC"/>
                </a:highlight>
              </a:rPr>
              <a:t>enseignant.es</a:t>
            </a:r>
            <a:r>
              <a:rPr lang="fr-BE" dirty="0">
                <a:highlight>
                  <a:srgbClr val="00BABC"/>
                </a:highlight>
              </a:rPr>
              <a:t> » et « </a:t>
            </a:r>
            <a:r>
              <a:rPr lang="fr-BE" dirty="0" err="1">
                <a:highlight>
                  <a:srgbClr val="00BABC"/>
                </a:highlight>
              </a:rPr>
              <a:t>étudiant.es</a:t>
            </a:r>
            <a:r>
              <a:rPr lang="fr-BE" dirty="0">
                <a:highlight>
                  <a:srgbClr val="00BABC"/>
                </a:highlight>
              </a:rPr>
              <a:t> »</a:t>
            </a:r>
          </a:p>
          <a:p>
            <a:r>
              <a:rPr lang="fr-BE" dirty="0"/>
              <a:t>Bibliographie </a:t>
            </a:r>
          </a:p>
          <a:p>
            <a:pPr marL="0" indent="0">
              <a:buNone/>
            </a:pPr>
            <a:endParaRPr lang="fr-BE" dirty="0">
              <a:highlight>
                <a:srgbClr val="00BABC"/>
              </a:highlight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1385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1AAF4-F99F-3899-A1B8-06BC843E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ABC"/>
                </a:solidFill>
              </a:rPr>
              <a:t>Lecture des analyses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E7DDA3-E340-6B0E-613A-5C4AD7570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b="1" dirty="0">
                <a:effectLst/>
              </a:rPr>
              <a:t>Afin de faciliter la lecture des analyses présentées, il convient de préciser qu'elles proviennent de deux questionnaires distincts. </a:t>
            </a:r>
            <a:endParaRPr lang="fr-BE" dirty="0">
              <a:effectLst/>
            </a:endParaRPr>
          </a:p>
          <a:p>
            <a:pPr lvl="1"/>
            <a:r>
              <a:rPr lang="fr-BE" sz="2800" dirty="0">
                <a:effectLst/>
              </a:rPr>
              <a:t>Le premier questionnaire a interrogé les </a:t>
            </a:r>
            <a:r>
              <a:rPr lang="fr-BE" sz="2800" dirty="0" err="1">
                <a:effectLst/>
              </a:rPr>
              <a:t>étudiant.es</a:t>
            </a:r>
            <a:r>
              <a:rPr lang="fr-BE" sz="2800" dirty="0">
                <a:effectLst/>
              </a:rPr>
              <a:t> sur leurs représentations et pratiques déclarées en matière de pratiques langagières orales. </a:t>
            </a:r>
          </a:p>
          <a:p>
            <a:pPr lvl="1"/>
            <a:r>
              <a:rPr lang="fr-BE" sz="2800" dirty="0">
                <a:effectLst/>
              </a:rPr>
              <a:t>Le second questionnaire visait à recueillir les représentations d</a:t>
            </a:r>
            <a:r>
              <a:rPr lang="fr-BE" sz="2800" dirty="0"/>
              <a:t>es </a:t>
            </a:r>
            <a:r>
              <a:rPr lang="fr-BE" sz="2800" dirty="0" err="1"/>
              <a:t>enseignant.es</a:t>
            </a:r>
            <a:r>
              <a:rPr lang="fr-BE" sz="2800" dirty="0"/>
              <a:t> sur les</a:t>
            </a:r>
            <a:r>
              <a:rPr lang="fr-BE" sz="2800" dirty="0">
                <a:effectLst/>
              </a:rPr>
              <a:t> pratiques langagières orales de leurs </a:t>
            </a:r>
            <a:r>
              <a:rPr lang="fr-BE" sz="2800" dirty="0" err="1">
                <a:effectLst/>
              </a:rPr>
              <a:t>étudiant.es</a:t>
            </a:r>
            <a:r>
              <a:rPr lang="fr-BE" sz="2800" dirty="0"/>
              <a:t>. </a:t>
            </a:r>
          </a:p>
          <a:p>
            <a:pPr marL="457200" lvl="1" indent="0">
              <a:buNone/>
            </a:pPr>
            <a:endParaRPr lang="fr-BE" sz="2800" b="1" dirty="0">
              <a:effectLst/>
            </a:endParaRPr>
          </a:p>
          <a:p>
            <a:pPr marL="457200" lvl="1" indent="0">
              <a:buNone/>
            </a:pPr>
            <a:r>
              <a:rPr lang="fr-BE" sz="2800" b="1" dirty="0"/>
              <a:t>🔍</a:t>
            </a:r>
            <a:r>
              <a:rPr lang="fr-BE" sz="2800" b="1" dirty="0">
                <a:effectLst/>
              </a:rPr>
              <a:t> Une partie des résultats des deux questionnaires sont présentés de façon séparée et une autre propose </a:t>
            </a:r>
            <a:r>
              <a:rPr lang="fr-BE" sz="2800" b="1" dirty="0"/>
              <a:t>des analyses de comparaison entre les résultats des </a:t>
            </a:r>
            <a:r>
              <a:rPr lang="fr-BE" sz="2800" b="1" dirty="0" err="1"/>
              <a:t>étudiant.es</a:t>
            </a:r>
            <a:r>
              <a:rPr lang="fr-BE" sz="2800" b="1" dirty="0"/>
              <a:t> et des </a:t>
            </a:r>
            <a:r>
              <a:rPr lang="fr-BE" sz="2800" b="1" dirty="0" err="1"/>
              <a:t>enseignant.es</a:t>
            </a:r>
            <a:r>
              <a:rPr lang="fr-BE" sz="2800" b="1" dirty="0"/>
              <a:t>. </a:t>
            </a:r>
            <a:endParaRPr lang="fr-BE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11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CB506-BB26-42D2-8CDE-EABA8CCE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32" y="173177"/>
            <a:ext cx="10515600" cy="1325563"/>
          </a:xfrm>
        </p:spPr>
        <p:txBody>
          <a:bodyPr/>
          <a:lstStyle/>
          <a:p>
            <a:r>
              <a:rPr lang="fr-BE" b="1" dirty="0">
                <a:solidFill>
                  <a:srgbClr val="00BABC"/>
                </a:solidFill>
              </a:rPr>
              <a:t>Questionnaire </a:t>
            </a:r>
            <a:r>
              <a:rPr lang="fr-BE" b="1" dirty="0" err="1">
                <a:solidFill>
                  <a:srgbClr val="00BABC"/>
                </a:solidFill>
              </a:rPr>
              <a:t>étudiant.es</a:t>
            </a:r>
            <a:r>
              <a:rPr lang="fr-BE" b="1" dirty="0">
                <a:solidFill>
                  <a:srgbClr val="00BABC"/>
                </a:solidFill>
              </a:rPr>
              <a:t> : quelques données socio-démographiques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2E885-24E3-41DE-BCB9-C30F10112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168332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sz="2200" dirty="0" err="1"/>
              <a:t>Participant.es</a:t>
            </a:r>
            <a:r>
              <a:rPr lang="fr-BE" sz="2200" dirty="0"/>
              <a:t> : </a:t>
            </a:r>
            <a:r>
              <a:rPr lang="fr-BE" sz="2200" b="1" dirty="0"/>
              <a:t>760</a:t>
            </a:r>
            <a:r>
              <a:rPr lang="fr-BE" sz="2200" dirty="0"/>
              <a:t> (885 incomplets) </a:t>
            </a:r>
            <a:endParaRPr lang="fr-BE" sz="2200" b="1" dirty="0"/>
          </a:p>
          <a:p>
            <a:r>
              <a:rPr lang="fr-BE" sz="2200" dirty="0"/>
              <a:t>Âge moyen : </a:t>
            </a:r>
            <a:r>
              <a:rPr lang="fr-BE" sz="2200" b="1" dirty="0"/>
              <a:t>21,3 ans </a:t>
            </a:r>
            <a:endParaRPr lang="fr-BE" sz="2200" b="1" dirty="0">
              <a:cs typeface="Calibri"/>
            </a:endParaRPr>
          </a:p>
          <a:p>
            <a:r>
              <a:rPr lang="fr-BE" sz="2200" dirty="0"/>
              <a:t>Sexe : </a:t>
            </a:r>
            <a:r>
              <a:rPr lang="fr-BE" sz="2200" b="1" dirty="0"/>
              <a:t>525</a:t>
            </a:r>
            <a:r>
              <a:rPr lang="fr-BE" sz="2200" dirty="0"/>
              <a:t> femmes, </a:t>
            </a:r>
            <a:r>
              <a:rPr lang="fr-BE" sz="2200" b="1" dirty="0"/>
              <a:t>148</a:t>
            </a:r>
            <a:r>
              <a:rPr lang="fr-BE" sz="2200" dirty="0"/>
              <a:t> hommes, </a:t>
            </a:r>
            <a:r>
              <a:rPr lang="fr-BE" sz="2200" b="1" dirty="0"/>
              <a:t>78 </a:t>
            </a:r>
            <a:r>
              <a:rPr lang="fr-BE" sz="2200" dirty="0"/>
              <a:t>autres, </a:t>
            </a:r>
            <a:r>
              <a:rPr lang="fr-BE" sz="2200" b="1" dirty="0"/>
              <a:t>9</a:t>
            </a:r>
            <a:r>
              <a:rPr lang="fr-BE" sz="2200" dirty="0"/>
              <a:t> X</a:t>
            </a:r>
            <a:endParaRPr lang="fr-BE" sz="2200" dirty="0">
              <a:cs typeface="Calibri"/>
            </a:endParaRPr>
          </a:p>
          <a:p>
            <a:r>
              <a:rPr lang="fr-BE" sz="2200" dirty="0"/>
              <a:t>Années d’étude : Bac 1 : </a:t>
            </a:r>
            <a:r>
              <a:rPr lang="fr-BE" sz="2200" b="1" dirty="0"/>
              <a:t>336 - </a:t>
            </a:r>
            <a:r>
              <a:rPr lang="fr-BE" sz="2200" dirty="0"/>
              <a:t>Bac 2 : </a:t>
            </a:r>
            <a:r>
              <a:rPr lang="fr-BE" sz="2200" b="1" dirty="0"/>
              <a:t>384 - </a:t>
            </a:r>
            <a:r>
              <a:rPr lang="fr-BE" sz="2200" dirty="0"/>
              <a:t>Bac 3 : </a:t>
            </a:r>
            <a:r>
              <a:rPr lang="fr-BE" sz="2200" b="1" dirty="0"/>
              <a:t>27 - </a:t>
            </a:r>
            <a:r>
              <a:rPr lang="fr-BE" sz="2200" dirty="0"/>
              <a:t>Autres : </a:t>
            </a:r>
            <a:r>
              <a:rPr lang="fr-BE" sz="2200" b="1" dirty="0"/>
              <a:t>10</a:t>
            </a:r>
            <a:endParaRPr lang="fr-BE" sz="2200" b="1" dirty="0">
              <a:cs typeface="Calibri"/>
            </a:endParaRPr>
          </a:p>
          <a:p>
            <a:r>
              <a:rPr lang="fr-BE" sz="2200" dirty="0"/>
              <a:t>Langue maternelle : français (</a:t>
            </a:r>
            <a:r>
              <a:rPr lang="fr-BE" sz="2200" b="1" dirty="0"/>
              <a:t>580</a:t>
            </a:r>
            <a:r>
              <a:rPr lang="fr-BE" sz="2200" dirty="0"/>
              <a:t>), arabe (</a:t>
            </a:r>
            <a:r>
              <a:rPr lang="fr-BE" sz="2200" b="1" dirty="0"/>
              <a:t>36</a:t>
            </a:r>
            <a:r>
              <a:rPr lang="fr-BE" sz="2200" dirty="0"/>
              <a:t>), espagnol (</a:t>
            </a:r>
            <a:r>
              <a:rPr lang="fr-BE" sz="2200" b="1" dirty="0"/>
              <a:t>21</a:t>
            </a:r>
            <a:r>
              <a:rPr lang="fr-BE" sz="2200" dirty="0"/>
              <a:t>), luxembourgeois (</a:t>
            </a:r>
            <a:r>
              <a:rPr lang="fr-BE" sz="2200" b="1" dirty="0"/>
              <a:t>16</a:t>
            </a:r>
            <a:r>
              <a:rPr lang="fr-BE" sz="2200" dirty="0"/>
              <a:t>), polonais (</a:t>
            </a:r>
            <a:r>
              <a:rPr lang="fr-BE" sz="2200" b="1" dirty="0"/>
              <a:t>15</a:t>
            </a:r>
            <a:r>
              <a:rPr lang="fr-BE" sz="2200" dirty="0"/>
              <a:t>), italien (</a:t>
            </a:r>
            <a:r>
              <a:rPr lang="fr-BE" sz="2200" b="1" dirty="0"/>
              <a:t>11</a:t>
            </a:r>
            <a:r>
              <a:rPr lang="fr-BE" sz="2200" dirty="0"/>
              <a:t>), autres (</a:t>
            </a:r>
            <a:r>
              <a:rPr lang="fr-BE" sz="2200" b="1" dirty="0"/>
              <a:t>60</a:t>
            </a:r>
            <a:r>
              <a:rPr lang="fr-BE" sz="2200" dirty="0"/>
              <a:t>)</a:t>
            </a:r>
            <a:endParaRPr lang="fr-BE" sz="2200" dirty="0">
              <a:cs typeface="Calibri"/>
            </a:endParaRPr>
          </a:p>
          <a:p>
            <a:pPr marL="0" indent="0">
              <a:buNone/>
            </a:pPr>
            <a:endParaRPr lang="fr-BE" sz="25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24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DEE4A0-F657-EC5F-8401-24ECB2C163E4}"/>
              </a:ext>
            </a:extLst>
          </p:cNvPr>
          <p:cNvSpPr txBox="1"/>
          <p:nvPr/>
        </p:nvSpPr>
        <p:spPr>
          <a:xfrm>
            <a:off x="7505132" y="1028343"/>
            <a:ext cx="46868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200" b="1" dirty="0"/>
          </a:p>
          <a:p>
            <a:r>
              <a:rPr lang="fr-BE" sz="2200" b="1" dirty="0"/>
              <a:t>« Parlez-vous une autre langue couramment (avec fluidité, aisance)? »</a:t>
            </a:r>
          </a:p>
          <a:p>
            <a:endParaRPr lang="fr-BE" sz="2200" dirty="0"/>
          </a:p>
          <a:p>
            <a:r>
              <a:rPr lang="fr-BE" sz="2200" dirty="0"/>
              <a:t>Oui, anglais : </a:t>
            </a:r>
            <a:r>
              <a:rPr lang="fr-BE" sz="2200" b="1" dirty="0"/>
              <a:t>297 </a:t>
            </a:r>
            <a:r>
              <a:rPr lang="fr-BE" sz="2200" dirty="0"/>
              <a:t>(152 exclusivement)</a:t>
            </a:r>
          </a:p>
          <a:p>
            <a:r>
              <a:rPr lang="fr-BE" sz="2200" dirty="0"/>
              <a:t>Oui, autre qu’anglais : </a:t>
            </a:r>
            <a:r>
              <a:rPr lang="fr-BE" sz="2200" b="1" dirty="0"/>
              <a:t>226</a:t>
            </a:r>
          </a:p>
          <a:p>
            <a:endParaRPr lang="fr-BE" sz="1800" b="1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DDAAAE5-632F-CD00-744C-F8658A5D6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844670"/>
              </p:ext>
            </p:extLst>
          </p:nvPr>
        </p:nvGraphicFramePr>
        <p:xfrm>
          <a:off x="6530483" y="3211587"/>
          <a:ext cx="6360160" cy="373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8869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0372790-B8A7-55C7-27F5-0D227F07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51765"/>
            <a:ext cx="10515600" cy="1325563"/>
          </a:xfrm>
        </p:spPr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Questionnaire étudiant.es : quelques données socio-démographiques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8AA6477-A84C-F4D2-29A6-8011D29B4F8F}"/>
              </a:ext>
            </a:extLst>
          </p:cNvPr>
          <p:cNvGraphicFramePr>
            <a:graphicFrameLocks/>
          </p:cNvGraphicFramePr>
          <p:nvPr/>
        </p:nvGraphicFramePr>
        <p:xfrm>
          <a:off x="721361" y="1600421"/>
          <a:ext cx="12649199" cy="546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727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CB506-BB26-42D2-8CDE-EABA8CC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Questionnaire enseignant.es : quelques données socio-démographiques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2E885-24E3-41DE-BCB9-C30F10112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825624"/>
            <a:ext cx="6301562" cy="50323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BE" sz="1800">
                <a:ea typeface="+mn-lt"/>
                <a:cs typeface="+mn-lt"/>
              </a:rPr>
              <a:t>Participant.es : </a:t>
            </a:r>
            <a:r>
              <a:rPr lang="fr-BE" sz="1800" b="1">
                <a:ea typeface="+mn-lt"/>
                <a:cs typeface="+mn-lt"/>
              </a:rPr>
              <a:t>50 </a:t>
            </a:r>
            <a:r>
              <a:rPr lang="fr-BE" sz="1800">
                <a:ea typeface="+mn-lt"/>
                <a:cs typeface="+mn-lt"/>
              </a:rPr>
              <a:t>(180 incomplets) </a:t>
            </a:r>
            <a:endParaRPr lang="fr-FR">
              <a:cs typeface="Calibri" panose="020F0502020204030204"/>
            </a:endParaRPr>
          </a:p>
          <a:p>
            <a:r>
              <a:rPr lang="fr-BE" sz="1800">
                <a:ea typeface="+mn-lt"/>
                <a:cs typeface="+mn-lt"/>
              </a:rPr>
              <a:t>Âge moyen : </a:t>
            </a:r>
            <a:r>
              <a:rPr lang="fr-BE" sz="1800" b="1">
                <a:ea typeface="+mn-lt"/>
                <a:cs typeface="+mn-lt"/>
              </a:rPr>
              <a:t>46,33 </a:t>
            </a:r>
            <a:r>
              <a:rPr lang="fr-BE" sz="1800">
                <a:ea typeface="+mn-lt"/>
                <a:cs typeface="+mn-lt"/>
              </a:rPr>
              <a:t>ans </a:t>
            </a:r>
          </a:p>
          <a:p>
            <a:r>
              <a:rPr lang="fr-BE" sz="1800">
                <a:ea typeface="+mn-lt"/>
                <a:cs typeface="+mn-lt"/>
              </a:rPr>
              <a:t>Sexe : </a:t>
            </a:r>
            <a:r>
              <a:rPr lang="fr-BE" sz="1800" b="1">
                <a:ea typeface="+mn-lt"/>
                <a:cs typeface="+mn-lt"/>
              </a:rPr>
              <a:t>41 </a:t>
            </a:r>
            <a:r>
              <a:rPr lang="fr-BE" sz="1800">
                <a:ea typeface="+mn-lt"/>
                <a:cs typeface="+mn-lt"/>
              </a:rPr>
              <a:t>femmes, </a:t>
            </a:r>
            <a:r>
              <a:rPr lang="fr-BE" sz="1800" b="1">
                <a:ea typeface="+mn-lt"/>
                <a:cs typeface="+mn-lt"/>
              </a:rPr>
              <a:t>8 </a:t>
            </a:r>
            <a:r>
              <a:rPr lang="fr-BE" sz="1800">
                <a:ea typeface="+mn-lt"/>
                <a:cs typeface="+mn-lt"/>
              </a:rPr>
              <a:t>hommes, </a:t>
            </a:r>
            <a:r>
              <a:rPr lang="fr-BE" sz="1800" b="1">
                <a:ea typeface="+mn-lt"/>
                <a:cs typeface="+mn-lt"/>
              </a:rPr>
              <a:t>1X</a:t>
            </a:r>
          </a:p>
          <a:p>
            <a:r>
              <a:rPr lang="fr-BE" sz="1800">
                <a:ea typeface="+mn-lt"/>
                <a:cs typeface="+mn-lt"/>
              </a:rPr>
              <a:t>Quel est le diplôme le plus élevé que vous avez obtenu ?</a:t>
            </a:r>
          </a:p>
          <a:p>
            <a:pPr lvl="1"/>
            <a:r>
              <a:rPr lang="fr-BE" sz="1800">
                <a:ea typeface="+mn-lt"/>
                <a:cs typeface="+mn-lt"/>
              </a:rPr>
              <a:t>Régendat/Graduat : </a:t>
            </a:r>
            <a:r>
              <a:rPr lang="fr-BE" sz="1800" b="1">
                <a:ea typeface="+mn-lt"/>
                <a:cs typeface="+mn-lt"/>
              </a:rPr>
              <a:t>2</a:t>
            </a:r>
          </a:p>
          <a:p>
            <a:pPr lvl="1"/>
            <a:r>
              <a:rPr lang="fr-BE" sz="1800">
                <a:ea typeface="+mn-lt"/>
                <a:cs typeface="+mn-lt"/>
              </a:rPr>
              <a:t>Master/Licence : </a:t>
            </a:r>
            <a:r>
              <a:rPr lang="fr-BE" sz="1800" b="1">
                <a:ea typeface="+mn-lt"/>
                <a:cs typeface="+mn-lt"/>
              </a:rPr>
              <a:t>40</a:t>
            </a:r>
          </a:p>
          <a:p>
            <a:pPr lvl="1"/>
            <a:r>
              <a:rPr lang="fr-BE" sz="1800">
                <a:ea typeface="+mn-lt"/>
                <a:cs typeface="+mn-lt"/>
              </a:rPr>
              <a:t>Doctorat : </a:t>
            </a:r>
            <a:r>
              <a:rPr lang="fr-BE" sz="1800" b="1">
                <a:ea typeface="+mn-lt"/>
                <a:cs typeface="+mn-lt"/>
              </a:rPr>
              <a:t>8</a:t>
            </a:r>
          </a:p>
          <a:p>
            <a:r>
              <a:rPr lang="fr-BE" sz="1800">
                <a:ea typeface="+mn-lt"/>
                <a:cs typeface="+mn-lt"/>
              </a:rPr>
              <a:t>Dans quelle filière avez-vous obtenu ce diplôme ? </a:t>
            </a:r>
            <a:endParaRPr lang="fr-BE" sz="1800">
              <a:cs typeface="Calibri"/>
            </a:endParaRPr>
          </a:p>
          <a:p>
            <a:pPr lvl="1"/>
            <a:r>
              <a:rPr lang="fr-BE" sz="1800">
                <a:ea typeface="+mn-lt"/>
                <a:cs typeface="+mn-lt"/>
              </a:rPr>
              <a:t>Langues, lettres et traductologie : </a:t>
            </a:r>
            <a:r>
              <a:rPr lang="fr-BE" sz="1800" b="1">
                <a:ea typeface="+mn-lt"/>
                <a:cs typeface="+mn-lt"/>
              </a:rPr>
              <a:t>18</a:t>
            </a:r>
            <a:endParaRPr lang="fr-BE" sz="1800" b="1">
              <a:cs typeface="Calibri"/>
            </a:endParaRPr>
          </a:p>
          <a:p>
            <a:pPr lvl="1"/>
            <a:r>
              <a:rPr lang="fr-BE" sz="1800">
                <a:ea typeface="+mn-lt"/>
                <a:cs typeface="+mn-lt"/>
              </a:rPr>
              <a:t>Sciences psychologiques et de l'éducation : </a:t>
            </a:r>
            <a:r>
              <a:rPr lang="fr-BE" sz="1800" b="1">
                <a:ea typeface="+mn-lt"/>
                <a:cs typeface="+mn-lt"/>
              </a:rPr>
              <a:t>9</a:t>
            </a:r>
          </a:p>
          <a:p>
            <a:pPr lvl="1"/>
            <a:r>
              <a:rPr lang="fr-BE" sz="1800">
                <a:ea typeface="+mn-lt"/>
                <a:cs typeface="+mn-lt"/>
              </a:rPr>
              <a:t>Sciences économiques et de gestion : </a:t>
            </a:r>
            <a:r>
              <a:rPr lang="fr-BE" sz="1800" b="1">
                <a:ea typeface="+mn-lt"/>
                <a:cs typeface="+mn-lt"/>
              </a:rPr>
              <a:t>7</a:t>
            </a:r>
          </a:p>
          <a:p>
            <a:pPr lvl="1"/>
            <a:r>
              <a:rPr lang="fr-BE" sz="1800">
                <a:ea typeface="+mn-lt"/>
                <a:cs typeface="+mn-lt"/>
              </a:rPr>
              <a:t>Sciences politiques et sociales : </a:t>
            </a:r>
            <a:r>
              <a:rPr lang="fr-BE" sz="1800" b="1">
                <a:ea typeface="+mn-lt"/>
                <a:cs typeface="+mn-lt"/>
              </a:rPr>
              <a:t>5</a:t>
            </a:r>
            <a:endParaRPr lang="fr-BE" sz="1800" b="1">
              <a:cs typeface="Calibri"/>
            </a:endParaRPr>
          </a:p>
          <a:p>
            <a:pPr lvl="1"/>
            <a:r>
              <a:rPr lang="fr-BE" sz="1800">
                <a:ea typeface="+mn-lt"/>
                <a:cs typeface="+mn-lt"/>
              </a:rPr>
              <a:t>Sciences juridiques : </a:t>
            </a:r>
            <a:r>
              <a:rPr lang="fr-BE" sz="1800" b="1">
                <a:ea typeface="+mn-lt"/>
                <a:cs typeface="+mn-lt"/>
              </a:rPr>
              <a:t>4</a:t>
            </a:r>
            <a:endParaRPr lang="fr-BE" sz="1800" b="1">
              <a:cs typeface="Calibri"/>
            </a:endParaRPr>
          </a:p>
          <a:p>
            <a:endParaRPr lang="fr-BE" sz="1800">
              <a:cs typeface="Calibri"/>
            </a:endParaRPr>
          </a:p>
          <a:p>
            <a:endParaRPr lang="fr-BE" sz="2200"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26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DEE4A0-F657-EC5F-8401-24ECB2C163E4}"/>
              </a:ext>
            </a:extLst>
          </p:cNvPr>
          <p:cNvSpPr txBox="1"/>
          <p:nvPr/>
        </p:nvSpPr>
        <p:spPr>
          <a:xfrm>
            <a:off x="6528609" y="1825259"/>
            <a:ext cx="5469959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BE">
                <a:ea typeface="+mn-lt"/>
                <a:cs typeface="+mn-lt"/>
              </a:rPr>
              <a:t>Expérience professionnelle en dehors de l’enseignement :</a:t>
            </a:r>
            <a:endParaRPr lang="fr-FR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fr-BE">
                <a:ea typeface="+mn-lt"/>
                <a:cs typeface="+mn-lt"/>
              </a:rPr>
              <a:t>Oui : </a:t>
            </a:r>
            <a:r>
              <a:rPr lang="fr-BE" b="1">
                <a:ea typeface="+mn-lt"/>
                <a:cs typeface="+mn-lt"/>
              </a:rPr>
              <a:t>26</a:t>
            </a:r>
          </a:p>
          <a:p>
            <a:pPr marL="742950" lvl="1" indent="-285750">
              <a:buFont typeface="Arial"/>
              <a:buChar char="•"/>
            </a:pPr>
            <a:r>
              <a:rPr lang="fr-BE">
                <a:ea typeface="+mn-lt"/>
                <a:cs typeface="+mn-lt"/>
              </a:rPr>
              <a:t>Non : </a:t>
            </a:r>
            <a:r>
              <a:rPr lang="fr-BE" b="1">
                <a:ea typeface="+mn-lt"/>
                <a:cs typeface="+mn-lt"/>
              </a:rPr>
              <a:t>14</a:t>
            </a:r>
            <a:endParaRPr lang="fr-BE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BE">
                <a:ea typeface="+mn-lt"/>
                <a:cs typeface="+mn-lt"/>
              </a:rPr>
              <a:t>Programmes d’études dans lesquels vous enseignez ? </a:t>
            </a:r>
            <a:endParaRPr lang="fr-BE">
              <a:cs typeface="Calibri" panose="020F0502020204030204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r-BE">
                <a:latin typeface="Calibri"/>
                <a:ea typeface="+mn-lt"/>
                <a:cs typeface="Arial"/>
              </a:rPr>
              <a:t>Instituteur primaire  : </a:t>
            </a:r>
            <a:r>
              <a:rPr lang="fr-BE" b="1">
                <a:latin typeface="Calibri"/>
                <a:ea typeface="+mn-lt"/>
                <a:cs typeface="Arial"/>
              </a:rPr>
              <a:t>11</a:t>
            </a:r>
            <a:endParaRPr lang="en-US" b="1">
              <a:latin typeface="Calibri"/>
              <a:ea typeface="+mn-lt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r-BE">
                <a:latin typeface="Calibri"/>
                <a:ea typeface="+mn-lt"/>
                <a:cs typeface="Arial"/>
              </a:rPr>
              <a:t>Comptabilité  : </a:t>
            </a:r>
            <a:r>
              <a:rPr lang="fr-BE" b="1">
                <a:latin typeface="Calibri"/>
                <a:ea typeface="+mn-lt"/>
                <a:cs typeface="Arial"/>
              </a:rPr>
              <a:t>10</a:t>
            </a:r>
          </a:p>
          <a:p>
            <a:pPr marL="742950" lvl="1" indent="-285750">
              <a:buFont typeface="Arial,Sans-Serif"/>
              <a:buChar char="•"/>
            </a:pPr>
            <a:r>
              <a:rPr lang="fr-BE">
                <a:latin typeface="Calibri"/>
                <a:ea typeface="+mn-lt"/>
                <a:cs typeface="Arial"/>
              </a:rPr>
              <a:t>Commerce, </a:t>
            </a:r>
            <a:r>
              <a:rPr lang="fr-BE" err="1">
                <a:latin typeface="Calibri"/>
                <a:ea typeface="+mn-lt"/>
                <a:cs typeface="Arial"/>
              </a:rPr>
              <a:t>ebusiness</a:t>
            </a:r>
            <a:r>
              <a:rPr lang="fr-BE">
                <a:latin typeface="Calibri"/>
                <a:ea typeface="+mn-lt"/>
                <a:cs typeface="Arial"/>
              </a:rPr>
              <a:t> et développement : </a:t>
            </a:r>
            <a:r>
              <a:rPr lang="fr-BE" b="1">
                <a:latin typeface="Calibri"/>
                <a:ea typeface="+mn-lt"/>
                <a:cs typeface="Arial"/>
              </a:rPr>
              <a:t>9</a:t>
            </a:r>
          </a:p>
          <a:p>
            <a:pPr marL="742950" lvl="1" indent="-285750">
              <a:buFont typeface="Arial,Sans-Serif"/>
              <a:buChar char="•"/>
            </a:pPr>
            <a:r>
              <a:rPr lang="fr-BE">
                <a:ea typeface="+mn-lt"/>
                <a:cs typeface="Arial"/>
              </a:rPr>
              <a:t>Marketing : </a:t>
            </a:r>
            <a:r>
              <a:rPr lang="fr-BE" b="1">
                <a:ea typeface="+mn-lt"/>
                <a:cs typeface="Arial"/>
              </a:rPr>
              <a:t>9</a:t>
            </a:r>
            <a:endParaRPr lang="en-US" b="1">
              <a:ea typeface="+mn-lt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r-BE">
                <a:latin typeface="Calibri"/>
                <a:ea typeface="+mn-lt"/>
                <a:cs typeface="Arial"/>
              </a:rPr>
              <a:t>Logopédie : </a:t>
            </a:r>
            <a:r>
              <a:rPr lang="fr-BE" b="1">
                <a:latin typeface="Calibri"/>
                <a:ea typeface="+mn-lt"/>
                <a:cs typeface="Arial"/>
              </a:rPr>
              <a:t>5 </a:t>
            </a:r>
          </a:p>
          <a:p>
            <a:pPr marL="742950" lvl="1" indent="-285750">
              <a:buFont typeface="Arial,Sans-Serif"/>
              <a:buChar char="•"/>
            </a:pPr>
            <a:r>
              <a:rPr lang="fr-BE" err="1">
                <a:ea typeface="+mn-lt"/>
                <a:cs typeface="+mn-lt"/>
              </a:rPr>
              <a:t>Assistant.e</a:t>
            </a:r>
            <a:r>
              <a:rPr lang="fr-BE">
                <a:ea typeface="+mn-lt"/>
                <a:cs typeface="+mn-lt"/>
              </a:rPr>
              <a:t> de direction : </a:t>
            </a:r>
            <a:r>
              <a:rPr lang="fr-BE" b="1">
                <a:ea typeface="+mn-lt"/>
                <a:cs typeface="+mn-lt"/>
              </a:rPr>
              <a:t>8</a:t>
            </a:r>
          </a:p>
          <a:p>
            <a:pPr marL="742950" lvl="1" indent="-285750">
              <a:buFont typeface="Arial"/>
              <a:buChar char="•"/>
            </a:pPr>
            <a:r>
              <a:rPr lang="fr-BE">
                <a:latin typeface="Calibri"/>
                <a:ea typeface="+mn-lt"/>
                <a:cs typeface="Arial"/>
              </a:rPr>
              <a:t>Enseignement secondaire: </a:t>
            </a:r>
            <a:r>
              <a:rPr lang="fr-BE" b="1">
                <a:latin typeface="Calibri"/>
                <a:ea typeface="+mn-lt"/>
                <a:cs typeface="Arial"/>
              </a:rPr>
              <a:t>7</a:t>
            </a:r>
            <a:endParaRPr lang="fr-BE" b="1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r-BE">
                <a:ea typeface="+mn-lt"/>
                <a:cs typeface="+mn-lt"/>
              </a:rPr>
              <a:t>Depuis combien d’années enseignez-vous en haute école ? </a:t>
            </a:r>
            <a:r>
              <a:rPr lang="fr-BE" b="1">
                <a:ea typeface="+mn-lt"/>
                <a:cs typeface="+mn-lt"/>
              </a:rPr>
              <a:t>13,22 </a:t>
            </a:r>
            <a:r>
              <a:rPr lang="fr-BE">
                <a:ea typeface="+mn-lt"/>
                <a:cs typeface="+mn-lt"/>
              </a:rPr>
              <a:t>ans</a:t>
            </a:r>
            <a:endParaRPr lang="fr-BE" b="1">
              <a:highlight>
                <a:srgbClr val="FFFF00"/>
              </a:highlight>
              <a:cs typeface="Calibri" panose="020F0502020204030204"/>
            </a:endParaRPr>
          </a:p>
          <a:p>
            <a:endParaRPr lang="fr-BE" sz="1800" b="1"/>
          </a:p>
        </p:txBody>
      </p:sp>
    </p:spTree>
    <p:extLst>
      <p:ext uri="{BB962C8B-B14F-4D97-AF65-F5344CB8AC3E}">
        <p14:creationId xmlns:p14="http://schemas.microsoft.com/office/powerpoint/2010/main" val="2316213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63DC49-C638-8041-1912-A582CB64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Précautions méthodologiques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F7EDD5-D896-3F80-08E7-29B707926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/>
              <a:t>Taille des cohortes, </a:t>
            </a:r>
            <a:r>
              <a:rPr lang="fr-BE" dirty="0" err="1"/>
              <a:t>enseignant.es</a:t>
            </a:r>
            <a:r>
              <a:rPr lang="fr-BE" dirty="0"/>
              <a:t> et </a:t>
            </a:r>
            <a:r>
              <a:rPr lang="fr-BE" dirty="0" err="1"/>
              <a:t>étudiant.es</a:t>
            </a:r>
            <a:r>
              <a:rPr lang="fr-BE" dirty="0"/>
              <a:t> </a:t>
            </a:r>
          </a:p>
          <a:p>
            <a:r>
              <a:rPr lang="fr-BE" dirty="0"/>
              <a:t>Statistiques descriptives =&gt; premiers analyses exploratoires</a:t>
            </a:r>
            <a:endParaRPr lang="fr-BE" dirty="0">
              <a:ea typeface="Calibri"/>
              <a:cs typeface="Calibri"/>
            </a:endParaRPr>
          </a:p>
          <a:p>
            <a:r>
              <a:rPr lang="fr-BE" dirty="0"/>
              <a:t>Pratiques et représentations : déclarations des étudiant.es et perception enseignante des compétences / des déclarations des étudiant.es (éléments de langage)</a:t>
            </a:r>
            <a:endParaRPr lang="fr-BE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905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Questionnaires : les rubriques</a:t>
            </a:r>
          </a:p>
        </p:txBody>
      </p:sp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BC11CF27-5C35-3648-5733-59EF8BA067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092232"/>
              </p:ext>
            </p:extLst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0272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B7F64-D33F-3288-BA12-8D66A67F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84296" cy="767936"/>
          </a:xfrm>
          <a:solidFill>
            <a:schemeClr val="bg1"/>
          </a:solidFill>
        </p:spPr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Pratiques orales privées et en Haute École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7A96F887-DA29-A6A3-1000-31DD2D705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961302"/>
              </p:ext>
            </p:extLst>
          </p:nvPr>
        </p:nvGraphicFramePr>
        <p:xfrm>
          <a:off x="0" y="1357460"/>
          <a:ext cx="12311406" cy="550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D9AC40B-9E5B-EFCA-0E8C-8535911AD295}"/>
              </a:ext>
            </a:extLst>
          </p:cNvPr>
          <p:cNvSpPr/>
          <p:nvPr/>
        </p:nvSpPr>
        <p:spPr>
          <a:xfrm>
            <a:off x="6096000" y="2348564"/>
            <a:ext cx="6096000" cy="1252475"/>
          </a:xfrm>
          <a:prstGeom prst="round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9DC42F5-22CE-F9EB-097E-CB983630881D}"/>
              </a:ext>
            </a:extLst>
          </p:cNvPr>
          <p:cNvSpPr/>
          <p:nvPr/>
        </p:nvSpPr>
        <p:spPr>
          <a:xfrm>
            <a:off x="6096000" y="4039614"/>
            <a:ext cx="6096000" cy="419265"/>
          </a:xfrm>
          <a:prstGeom prst="round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24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CB506-BB26-42D2-8CDE-EABA8CC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BABC"/>
                </a:solidFill>
              </a:rPr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2E885-24E3-41DE-BCB9-C30F1011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/>
              <a:t>Cadre général de la recherche: les pratiques langagières orales en Haute École (HE) ? Problématique et enjeux</a:t>
            </a:r>
          </a:p>
          <a:p>
            <a:r>
              <a:rPr lang="fr-BE" dirty="0"/>
              <a:t>Méthodologie</a:t>
            </a:r>
            <a:endParaRPr lang="fr-BE" dirty="0">
              <a:cs typeface="Calibri"/>
            </a:endParaRPr>
          </a:p>
          <a:p>
            <a:r>
              <a:rPr lang="fr-BE" dirty="0"/>
              <a:t>Analyses descriptives préliminaires des questionnaires  « </a:t>
            </a:r>
            <a:r>
              <a:rPr lang="fr-BE" dirty="0" err="1"/>
              <a:t>enseignant.es</a:t>
            </a:r>
            <a:r>
              <a:rPr lang="fr-BE" dirty="0"/>
              <a:t> » et « </a:t>
            </a:r>
            <a:r>
              <a:rPr lang="fr-BE" dirty="0" err="1"/>
              <a:t>étudiant.es</a:t>
            </a:r>
            <a:r>
              <a:rPr lang="fr-BE" dirty="0"/>
              <a:t> »</a:t>
            </a:r>
          </a:p>
          <a:p>
            <a:r>
              <a:rPr lang="fr-BE" dirty="0"/>
              <a:t>Bibliographie  </a:t>
            </a:r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9801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B7F64-D33F-3288-BA12-8D66A67F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84296" cy="767936"/>
          </a:xfrm>
          <a:noFill/>
        </p:spPr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Pratiques orales privées et en Haute </a:t>
            </a:r>
            <a:r>
              <a:rPr lang="fr-BE" b="1" cap="all">
                <a:solidFill>
                  <a:srgbClr val="00BABC"/>
                </a:solidFill>
              </a:rPr>
              <a:t>é</a:t>
            </a:r>
            <a:r>
              <a:rPr lang="fr-BE" b="1">
                <a:solidFill>
                  <a:srgbClr val="00BABC"/>
                </a:solidFill>
              </a:rPr>
              <a:t>cole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C9FCB3A-9DA7-F23A-EDE9-29480E49E2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772760"/>
              </p:ext>
            </p:extLst>
          </p:nvPr>
        </p:nvGraphicFramePr>
        <p:xfrm>
          <a:off x="-1" y="1133062"/>
          <a:ext cx="11736371" cy="572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DF91C5E-D410-C70C-5A14-EB93FD907B16}"/>
              </a:ext>
            </a:extLst>
          </p:cNvPr>
          <p:cNvSpPr/>
          <p:nvPr/>
        </p:nvSpPr>
        <p:spPr>
          <a:xfrm>
            <a:off x="5044323" y="2677726"/>
            <a:ext cx="6128501" cy="972063"/>
          </a:xfrm>
          <a:prstGeom prst="round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C62C235-8A91-E2F6-746B-91FBD1E67F15}"/>
              </a:ext>
            </a:extLst>
          </p:cNvPr>
          <p:cNvSpPr/>
          <p:nvPr/>
        </p:nvSpPr>
        <p:spPr>
          <a:xfrm>
            <a:off x="5044322" y="1606488"/>
            <a:ext cx="6128501" cy="604100"/>
          </a:xfrm>
          <a:prstGeom prst="round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9C2E324-D12F-82C7-5C91-237434E3126E}"/>
              </a:ext>
            </a:extLst>
          </p:cNvPr>
          <p:cNvSpPr/>
          <p:nvPr/>
        </p:nvSpPr>
        <p:spPr>
          <a:xfrm>
            <a:off x="5044323" y="4627697"/>
            <a:ext cx="6128500" cy="583404"/>
          </a:xfrm>
          <a:prstGeom prst="round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0465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8C501E-A547-5160-E841-5E4CFF76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>
                <a:solidFill>
                  <a:srgbClr val="00BABC"/>
                </a:solidFill>
              </a:rPr>
              <a:t>Pratiques orales privées et en HE : quelques résultats à investiguer pour le volet « écoute »…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370A95-0A6F-B30A-B87B-490263594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/>
              <a:t>Sous-évaluation générale par les enseignant.es des pratiques privées étudiant.es</a:t>
            </a:r>
          </a:p>
          <a:p>
            <a:pPr marL="0" indent="0">
              <a:buNone/>
            </a:pPr>
            <a:r>
              <a:rPr lang="fr-BE"/>
              <a:t>	</a:t>
            </a:r>
            <a:r>
              <a:rPr lang="fr-BE" sz="2600"/>
              <a:t>Essentiellement pour ce qui concerne les pratiques plus formelles : </a:t>
            </a:r>
          </a:p>
          <a:p>
            <a:pPr lvl="2"/>
            <a:r>
              <a:rPr lang="fr-BE"/>
              <a:t>Revendications </a:t>
            </a:r>
          </a:p>
          <a:p>
            <a:pPr lvl="2"/>
            <a:r>
              <a:rPr lang="fr-BE"/>
              <a:t>Informations / actualité</a:t>
            </a:r>
          </a:p>
          <a:p>
            <a:pPr lvl="2"/>
            <a:r>
              <a:rPr lang="fr-BE"/>
              <a:t>Discours d’opinion</a:t>
            </a:r>
          </a:p>
          <a:p>
            <a:pPr lvl="2"/>
            <a:r>
              <a:rPr lang="fr-BE"/>
              <a:t>Documentaires</a:t>
            </a:r>
          </a:p>
          <a:p>
            <a:pPr lvl="2"/>
            <a:endParaRPr lang="fr-BE"/>
          </a:p>
          <a:p>
            <a:pPr marL="0" indent="0">
              <a:buNone/>
            </a:pPr>
            <a:r>
              <a:rPr lang="fr-BE"/>
              <a:t>Peu de confiance enseignante dans les dimensions d’écoute active et autonome des étudiant.es à des fins de formation</a:t>
            </a:r>
          </a:p>
          <a:p>
            <a:pPr marL="0" indent="0">
              <a:buNone/>
            </a:pPr>
            <a:endParaRPr lang="fr-BE"/>
          </a:p>
          <a:p>
            <a:pPr lvl="2"/>
            <a:r>
              <a:rPr lang="fr-BE"/>
              <a:t>Lors des séances de cours</a:t>
            </a:r>
          </a:p>
          <a:p>
            <a:pPr lvl="2"/>
            <a:r>
              <a:rPr lang="fr-BE"/>
              <a:t>Lors de travaux de groupes</a:t>
            </a:r>
          </a:p>
          <a:p>
            <a:pPr lvl="2"/>
            <a:r>
              <a:rPr lang="fr-BE"/>
              <a:t>Lors d’activité d’écoute en lien avec de supports conseillés par l’</a:t>
            </a:r>
            <a:r>
              <a:rPr lang="fr-BE" err="1"/>
              <a:t>enseignant.e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1246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B7F64-D33F-3288-BA12-8D66A67F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84296" cy="767936"/>
          </a:xfrm>
          <a:solidFill>
            <a:schemeClr val="bg1"/>
          </a:solidFill>
        </p:spPr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Pratiques orales privées et en Haute </a:t>
            </a:r>
            <a:r>
              <a:rPr lang="fr-BE" b="1" cap="all">
                <a:solidFill>
                  <a:srgbClr val="00BABC"/>
                </a:solidFill>
              </a:rPr>
              <a:t>é</a:t>
            </a:r>
            <a:r>
              <a:rPr lang="fr-BE" b="1">
                <a:solidFill>
                  <a:srgbClr val="00BABC"/>
                </a:solidFill>
              </a:rPr>
              <a:t>cole</a:t>
            </a:r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AF09193C-DBBD-75FA-C575-512EEFC02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010026"/>
              </p:ext>
            </p:extLst>
          </p:nvPr>
        </p:nvGraphicFramePr>
        <p:xfrm>
          <a:off x="457199" y="1352550"/>
          <a:ext cx="11572875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803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B7F64-D33F-3288-BA12-8D66A67F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84296" cy="767936"/>
          </a:xfrm>
          <a:noFill/>
        </p:spPr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Pratiques orales privées et en Haute école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AE5DA0C9-D444-AA8D-278F-1B0DF41048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031007"/>
              </p:ext>
            </p:extLst>
          </p:nvPr>
        </p:nvGraphicFramePr>
        <p:xfrm>
          <a:off x="220985" y="1242453"/>
          <a:ext cx="11396311" cy="54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0BEEBB9-329F-5001-EB34-CD28D6FC9E7F}"/>
              </a:ext>
            </a:extLst>
          </p:cNvPr>
          <p:cNvSpPr/>
          <p:nvPr/>
        </p:nvSpPr>
        <p:spPr>
          <a:xfrm>
            <a:off x="5843240" y="2839268"/>
            <a:ext cx="5575610" cy="1489435"/>
          </a:xfrm>
          <a:prstGeom prst="round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C43A9F5-CD70-CBB7-45F9-CE61B0371E5C}"/>
              </a:ext>
            </a:extLst>
          </p:cNvPr>
          <p:cNvSpPr/>
          <p:nvPr/>
        </p:nvSpPr>
        <p:spPr>
          <a:xfrm>
            <a:off x="5843240" y="4834574"/>
            <a:ext cx="5575610" cy="488209"/>
          </a:xfrm>
          <a:prstGeom prst="round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2720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C7E60B-16E5-9E17-021E-24BC701E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BE"/>
              <a:t>Surévaluation enseignante des pratiques orales actives déclarées sur les « réseaux sociaux »:</a:t>
            </a:r>
          </a:p>
          <a:p>
            <a:pPr marL="0" indent="0">
              <a:buNone/>
            </a:pPr>
            <a:endParaRPr lang="fr-BE"/>
          </a:p>
          <a:p>
            <a:pPr lvl="2"/>
            <a:r>
              <a:rPr lang="fr-BE"/>
              <a:t>Réalisation de capsules vidéos</a:t>
            </a:r>
            <a:endParaRPr lang="fr-BE">
              <a:cs typeface="Calibri"/>
            </a:endParaRPr>
          </a:p>
          <a:p>
            <a:pPr lvl="2"/>
            <a:r>
              <a:rPr lang="fr-BE"/>
              <a:t>Participation à des échanges oraux</a:t>
            </a:r>
            <a:endParaRPr lang="fr-BE">
              <a:cs typeface="Calibri"/>
            </a:endParaRPr>
          </a:p>
          <a:p>
            <a:pPr marL="914400" lvl="2" indent="0">
              <a:buNone/>
            </a:pPr>
            <a:endParaRPr lang="fr-BE"/>
          </a:p>
          <a:p>
            <a:r>
              <a:rPr lang="fr-BE"/>
              <a:t>Sous-évaluation enseignante des pratiques orales déclarées des étudiant.es en situation académique pour ce qui concerne :</a:t>
            </a:r>
            <a:endParaRPr lang="fr-BE">
              <a:cs typeface="Calibri"/>
            </a:endParaRPr>
          </a:p>
          <a:p>
            <a:pPr marL="0" indent="0">
              <a:buNone/>
            </a:pPr>
            <a:endParaRPr lang="fr-BE"/>
          </a:p>
          <a:p>
            <a:pPr lvl="2"/>
            <a:r>
              <a:rPr lang="fr-BE"/>
              <a:t>Préparation à l’oral</a:t>
            </a:r>
            <a:endParaRPr lang="fr-BE">
              <a:cs typeface="Calibri"/>
            </a:endParaRPr>
          </a:p>
          <a:p>
            <a:pPr lvl="2"/>
            <a:r>
              <a:rPr lang="fr-BE"/>
              <a:t>Prise de parole</a:t>
            </a:r>
            <a:endParaRPr lang="fr-BE">
              <a:cs typeface="Calibri"/>
            </a:endParaRPr>
          </a:p>
          <a:p>
            <a:pPr lvl="2"/>
            <a:r>
              <a:rPr lang="fr-BE"/>
              <a:t>Présentation orale</a:t>
            </a:r>
            <a:endParaRPr lang="fr-BE">
              <a:cs typeface="Calibri"/>
            </a:endParaRPr>
          </a:p>
          <a:p>
            <a:pPr lvl="2"/>
            <a:r>
              <a:rPr lang="fr-BE"/>
              <a:t>Reformulation</a:t>
            </a:r>
            <a:endParaRPr lang="fr-BE">
              <a:cs typeface="Calibri"/>
            </a:endParaRPr>
          </a:p>
          <a:p>
            <a:pPr lvl="2"/>
            <a:endParaRPr lang="fr-BE"/>
          </a:p>
          <a:p>
            <a:pPr lvl="2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8486DB2-9840-DFFE-87EF-21015E8B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BE" b="1">
                <a:solidFill>
                  <a:srgbClr val="00BABC"/>
                </a:solidFill>
              </a:rPr>
              <a:t>Pratiques orales privées et en HE : quelques résultats à investiguer pour le volet « parole »…</a:t>
            </a:r>
          </a:p>
        </p:txBody>
      </p:sp>
    </p:spTree>
    <p:extLst>
      <p:ext uri="{BB962C8B-B14F-4D97-AF65-F5344CB8AC3E}">
        <p14:creationId xmlns:p14="http://schemas.microsoft.com/office/powerpoint/2010/main" val="3569290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Questionnaires : les rubriques</a:t>
            </a:r>
          </a:p>
        </p:txBody>
      </p:sp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4676CACA-EC40-8D4F-1408-C762CC610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220394"/>
              </p:ext>
            </p:extLst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18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3344A-D24A-F1E3-860D-863D4E4E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95" y="269876"/>
            <a:ext cx="11820960" cy="1149350"/>
          </a:xfrm>
          <a:noFill/>
        </p:spPr>
        <p:txBody>
          <a:bodyPr>
            <a:normAutofit fontScale="90000"/>
          </a:bodyPr>
          <a:lstStyle/>
          <a:p>
            <a:r>
              <a:rPr lang="fr-BE" b="1">
                <a:solidFill>
                  <a:srgbClr val="00BABC"/>
                </a:solidFill>
              </a:rPr>
              <a:t>Fonctions de l’oral en Haute École. </a:t>
            </a:r>
            <a:r>
              <a:rPr lang="fr-BE" sz="3600" b="1">
                <a:solidFill>
                  <a:srgbClr val="00BABC"/>
                </a:solidFill>
              </a:rPr>
              <a:t>Fréquence/compétence selon étudiant.es et enseignant.es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8554852-5D3B-5B85-8C0B-02805E1C5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175777"/>
              </p:ext>
            </p:extLst>
          </p:nvPr>
        </p:nvGraphicFramePr>
        <p:xfrm>
          <a:off x="304800" y="1111045"/>
          <a:ext cx="11712805" cy="581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4F8964A-B4D5-E095-C605-462749DA42C3}"/>
              </a:ext>
            </a:extLst>
          </p:cNvPr>
          <p:cNvSpPr/>
          <p:nvPr/>
        </p:nvSpPr>
        <p:spPr>
          <a:xfrm>
            <a:off x="570084" y="1419226"/>
            <a:ext cx="1854139" cy="3120876"/>
          </a:xfrm>
          <a:prstGeom prst="roundRect">
            <a:avLst/>
          </a:prstGeom>
          <a:solidFill>
            <a:schemeClr val="accent4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4117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2D85B-2371-9BF7-20E5-8BBB1E91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Fonctions de l’oral en HE : quelques résultats à investiguer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09BE63-B3A6-8516-CBF1-CDF6DA06C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25"/>
            <a:ext cx="11091530" cy="4667324"/>
          </a:xfrm>
        </p:spPr>
        <p:txBody>
          <a:bodyPr>
            <a:normAutofit/>
          </a:bodyPr>
          <a:lstStyle/>
          <a:p>
            <a:r>
              <a:rPr lang="fr-BE" dirty="0"/>
              <a:t>Sentiment de compétence déclaré toujours plus élevé chez les étudiant.es que dans la perception enseignante</a:t>
            </a:r>
          </a:p>
          <a:p>
            <a:r>
              <a:rPr lang="fr-BE" dirty="0"/>
              <a:t>Lien de corrélation entre sentiments de fréquence et compétence</a:t>
            </a:r>
            <a:endParaRPr lang="fr-BE" dirty="0">
              <a:highlight>
                <a:srgbClr val="00FF00"/>
              </a:highlight>
            </a:endParaRPr>
          </a:p>
          <a:p>
            <a:r>
              <a:rPr lang="fr-BE" dirty="0"/>
              <a:t>Relative convergence étudiant.es/enseignant.es sur la fréquence d’apparition déclarée des fonctions identifiées et relative convergence étudiant.es/enseignant.es sur le sentiment de compétence déclaré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Sauf pour la fonction de mémorisation: fréquence et compétence jugées moindres par les enseignant.es (cette fonction est également considérée comme faisant le moins l’objet d’une formation : voir questionnaire étudiant.es)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0786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Questionnaires : les rubriques</a:t>
            </a:r>
          </a:p>
        </p:txBody>
      </p:sp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4676CACA-EC40-8D4F-1408-C762CC610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516300"/>
              </p:ext>
            </p:extLst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561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B734B-9913-CBC1-44E4-195E1DD00C3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Genres de l’oral pratiqués en haute école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3B62D819-EC26-6BF3-3B95-F3C3120013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442951"/>
              </p:ext>
            </p:extLst>
          </p:nvPr>
        </p:nvGraphicFramePr>
        <p:xfrm>
          <a:off x="420650" y="1307804"/>
          <a:ext cx="11350699" cy="547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487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CB506-BB26-42D2-8CDE-EABA8CC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2E885-24E3-41DE-BCB9-C30F1011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>
                <a:highlight>
                  <a:srgbClr val="00BABC"/>
                </a:highlight>
              </a:rPr>
              <a:t>Cadre général de la recherche: les pratiques langagières orales en Haute École (HE) ? Problématique et enjeux</a:t>
            </a:r>
          </a:p>
          <a:p>
            <a:r>
              <a:rPr lang="fr-BE" dirty="0"/>
              <a:t>Méthodologie</a:t>
            </a:r>
          </a:p>
          <a:p>
            <a:r>
              <a:rPr lang="fr-BE" dirty="0"/>
              <a:t>Analyses descriptives préliminaires des questionnaires  « </a:t>
            </a:r>
            <a:r>
              <a:rPr lang="fr-BE" dirty="0" err="1"/>
              <a:t>enseignant.es</a:t>
            </a:r>
            <a:r>
              <a:rPr lang="fr-BE" dirty="0"/>
              <a:t> » et « </a:t>
            </a:r>
            <a:r>
              <a:rPr lang="fr-BE" dirty="0" err="1"/>
              <a:t>étudiant.es</a:t>
            </a:r>
            <a:r>
              <a:rPr lang="fr-BE" dirty="0"/>
              <a:t> »</a:t>
            </a:r>
          </a:p>
          <a:p>
            <a:r>
              <a:rPr lang="fr-BE" dirty="0"/>
              <a:t>Bibliographie </a:t>
            </a:r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1285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057D0-5084-745C-13FE-D0306E163C0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fr-BE" b="1" dirty="0">
                <a:solidFill>
                  <a:srgbClr val="00BABC"/>
                </a:solidFill>
              </a:rPr>
              <a:t>Questions ouvertes  : autres genres pratiqués</a:t>
            </a:r>
            <a:br>
              <a:rPr lang="fr-BE" b="1" dirty="0">
                <a:solidFill>
                  <a:srgbClr val="00BABC"/>
                </a:solidFill>
              </a:rPr>
            </a:br>
            <a:r>
              <a:rPr lang="fr-BE" b="1" dirty="0" err="1">
                <a:solidFill>
                  <a:srgbClr val="00BABC"/>
                </a:solidFill>
              </a:rPr>
              <a:t>Enseignant.es</a:t>
            </a:r>
            <a:r>
              <a:rPr lang="fr-BE" b="1" dirty="0">
                <a:solidFill>
                  <a:srgbClr val="00BABC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854FC0-8E72-888E-26ED-52FDE96F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71860" cy="4860925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Listez les autres genres oraux professionnalisants que vous pratiquez avec les </a:t>
            </a:r>
            <a:r>
              <a:rPr lang="fr-BE" dirty="0" err="1"/>
              <a:t>étudiant.es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C084F143-8936-C02E-344D-A2608AC13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10683"/>
              </p:ext>
            </p:extLst>
          </p:nvPr>
        </p:nvGraphicFramePr>
        <p:xfrm>
          <a:off x="4769963" y="2780908"/>
          <a:ext cx="2573169" cy="35875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73169">
                  <a:extLst>
                    <a:ext uri="{9D8B030D-6E8A-4147-A177-3AD203B41FA5}">
                      <a16:colId xmlns:a16="http://schemas.microsoft.com/office/drawing/2014/main" val="1450804360"/>
                    </a:ext>
                  </a:extLst>
                </a:gridCol>
              </a:tblGrid>
              <a:tr h="342420">
                <a:tc>
                  <a:txBody>
                    <a:bodyPr/>
                    <a:lstStyle/>
                    <a:p>
                      <a:r>
                        <a:rPr lang="fr-BE" b="1"/>
                        <a:t>Pratiques les plus citées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959053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r>
                        <a:rPr lang="fr-BE"/>
                        <a:t>Conversation téléphonique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627834"/>
                  </a:ext>
                </a:extLst>
              </a:tr>
              <a:tr h="342420">
                <a:tc>
                  <a:txBody>
                    <a:bodyPr/>
                    <a:lstStyle/>
                    <a:p>
                      <a:r>
                        <a:rPr lang="fr-BE"/>
                        <a:t>Brainstorming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549222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r>
                        <a:rPr lang="fr-BE"/>
                        <a:t>Défense orale / présentation orale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709419"/>
                  </a:ext>
                </a:extLst>
              </a:tr>
              <a:tr h="342420">
                <a:tc>
                  <a:txBody>
                    <a:bodyPr/>
                    <a:lstStyle/>
                    <a:p>
                      <a:r>
                        <a:rPr lang="fr-BE"/>
                        <a:t>Argumentation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802530"/>
                  </a:ext>
                </a:extLst>
              </a:tr>
              <a:tr h="342420">
                <a:tc>
                  <a:txBody>
                    <a:bodyPr/>
                    <a:lstStyle/>
                    <a:p>
                      <a:r>
                        <a:rPr lang="fr-BE"/>
                        <a:t>Organisation du discours 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575980"/>
                  </a:ext>
                </a:extLst>
              </a:tr>
              <a:tr h="844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0"/>
                        <a:t>Jeux de rôle (mise en situation professionnelle)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450221"/>
                  </a:ext>
                </a:extLst>
              </a:tr>
            </a:tbl>
          </a:graphicData>
        </a:graphic>
      </p:graphicFrame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C0172DC-8880-6F29-60CF-A7DAB690896E}"/>
              </a:ext>
            </a:extLst>
          </p:cNvPr>
          <p:cNvSpPr/>
          <p:nvPr/>
        </p:nvSpPr>
        <p:spPr>
          <a:xfrm>
            <a:off x="8161020" y="3054652"/>
            <a:ext cx="2823210" cy="514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Genres spécifiques à une  formation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D05A9BF-DE9F-5FCE-BFC4-4B4E40AACE7A}"/>
              </a:ext>
            </a:extLst>
          </p:cNvPr>
          <p:cNvSpPr/>
          <p:nvPr/>
        </p:nvSpPr>
        <p:spPr>
          <a:xfrm>
            <a:off x="8161020" y="4798029"/>
            <a:ext cx="2823210" cy="9991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Pratiques/ compétences/ habiletés spécifiques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CD5659D-6FF6-5D9C-4EBB-CD71C79CD296}"/>
              </a:ext>
            </a:extLst>
          </p:cNvPr>
          <p:cNvSpPr/>
          <p:nvPr/>
        </p:nvSpPr>
        <p:spPr>
          <a:xfrm>
            <a:off x="8161020" y="3703938"/>
            <a:ext cx="2823210" cy="90262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Genres ou situation de communication avec des dimensions particulières</a:t>
            </a:r>
          </a:p>
        </p:txBody>
      </p:sp>
    </p:spTree>
    <p:extLst>
      <p:ext uri="{BB962C8B-B14F-4D97-AF65-F5344CB8AC3E}">
        <p14:creationId xmlns:p14="http://schemas.microsoft.com/office/powerpoint/2010/main" val="2327224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3E2C8-CA73-EC43-C9EC-64A527D4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Genres pratiqués en HE : quelques résultats à investiguer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EF756F-F0F8-A584-E62B-9076A2E4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2141537"/>
            <a:ext cx="10515600" cy="4351338"/>
          </a:xfrm>
        </p:spPr>
        <p:txBody>
          <a:bodyPr>
            <a:normAutofit/>
          </a:bodyPr>
          <a:lstStyle/>
          <a:p>
            <a:r>
              <a:rPr lang="fr-BE" dirty="0"/>
              <a:t>Alignement entre fréquence d’apparition d’un genre selon étudiant.es et enseignant.es</a:t>
            </a:r>
          </a:p>
          <a:p>
            <a:r>
              <a:rPr lang="fr-BE" dirty="0"/>
              <a:t>Sentiment de compétence déclaré toujours plus élevé que les fréquences déclarées</a:t>
            </a:r>
          </a:p>
          <a:p>
            <a:r>
              <a:rPr lang="fr-BE" dirty="0"/>
              <a:t>Alignement entre sentiment de compétence déclaré des étudiant.es et perception de cette compétence par les enseignant.es </a:t>
            </a:r>
            <a:endParaRPr lang="fr-BE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fr-B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Pas de différence significative entre perception étudiante et enseignante. Par contre, les genres identifiés comme moins fréquents conservent un fort taux de compétence déclarée (voir questionnaire étudiant.es)</a:t>
            </a:r>
            <a:endParaRPr lang="fr-BE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8163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Questionnaires : les rubriques</a:t>
            </a:r>
          </a:p>
        </p:txBody>
      </p:sp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4676CACA-EC40-8D4F-1408-C762CC610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790205"/>
              </p:ext>
            </p:extLst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411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47B56-D35C-54D9-D4F9-9CCD288E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523"/>
            <a:ext cx="12258675" cy="671823"/>
          </a:xfrm>
          <a:noFill/>
        </p:spPr>
        <p:txBody>
          <a:bodyPr>
            <a:noAutofit/>
          </a:bodyPr>
          <a:lstStyle/>
          <a:p>
            <a:pPr algn="ctr"/>
            <a:r>
              <a:rPr lang="fr-BE" sz="4000" b="1" dirty="0">
                <a:solidFill>
                  <a:srgbClr val="00BABC"/>
                </a:solidFill>
              </a:rPr>
              <a:t>Habiletés à l’oral perçues par les/des </a:t>
            </a:r>
            <a:r>
              <a:rPr lang="fr-BE" sz="4000" b="1" dirty="0" err="1">
                <a:solidFill>
                  <a:srgbClr val="00BABC"/>
                </a:solidFill>
              </a:rPr>
              <a:t>étudiant.es</a:t>
            </a:r>
            <a:r>
              <a:rPr lang="fr-BE" sz="4000" b="1" dirty="0">
                <a:solidFill>
                  <a:srgbClr val="00BABC"/>
                </a:solidFill>
              </a:rPr>
              <a:t> et les </a:t>
            </a:r>
            <a:r>
              <a:rPr lang="fr-BE" sz="4000" b="1" dirty="0" err="1">
                <a:solidFill>
                  <a:srgbClr val="00BABC"/>
                </a:solidFill>
              </a:rPr>
              <a:t>enseignant.es</a:t>
            </a:r>
            <a:endParaRPr lang="fr-BE" sz="4000" b="1" dirty="0">
              <a:solidFill>
                <a:srgbClr val="00BABC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F225BD6-0630-1802-B312-F627C8E13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88800"/>
              </p:ext>
            </p:extLst>
          </p:nvPr>
        </p:nvGraphicFramePr>
        <p:xfrm>
          <a:off x="0" y="1108280"/>
          <a:ext cx="12258675" cy="585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8007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D98FF-1448-4043-D068-54C82D46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2" y="86548"/>
            <a:ext cx="12043316" cy="1325563"/>
          </a:xfrm>
        </p:spPr>
        <p:txBody>
          <a:bodyPr>
            <a:normAutofit/>
          </a:bodyPr>
          <a:lstStyle/>
          <a:p>
            <a:pPr algn="ctr"/>
            <a:r>
              <a:rPr lang="fr-BE" sz="4000" b="1">
                <a:solidFill>
                  <a:srgbClr val="00BABC"/>
                </a:solidFill>
              </a:rPr>
              <a:t>Habiletés à l’oral perçues par les/des étudiant.es et les enseignant.es</a:t>
            </a:r>
            <a:endParaRPr lang="fr-BE" sz="400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E028F2E3-3F23-A1DA-287E-ACE77AF5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63395"/>
              </p:ext>
            </p:extLst>
          </p:nvPr>
        </p:nvGraphicFramePr>
        <p:xfrm>
          <a:off x="0" y="1412111"/>
          <a:ext cx="12043317" cy="544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Graphique 1" descr="Badge 4 contour">
            <a:extLst>
              <a:ext uri="{FF2B5EF4-FFF2-40B4-BE49-F238E27FC236}">
                <a16:creationId xmlns:a16="http://schemas.microsoft.com/office/drawing/2014/main" id="{2E3C2FFD-A220-9EE2-B7D6-BD3302E0F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45" y="2737674"/>
            <a:ext cx="446049" cy="430519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DE46A8E-1FD8-1A29-BC33-F95502C41D38}"/>
              </a:ext>
            </a:extLst>
          </p:cNvPr>
          <p:cNvSpPr/>
          <p:nvPr/>
        </p:nvSpPr>
        <p:spPr>
          <a:xfrm>
            <a:off x="5551509" y="1544555"/>
            <a:ext cx="5460620" cy="602353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0606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34027-8E66-9919-D7FA-471ACA8D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BABC"/>
                </a:solidFill>
              </a:rPr>
              <a:t>Habiletés : quelques résultats à investiguer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A8FED5-D892-9F7F-2FA5-277B3618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Relatif accord sur la compétence déclarée pour 4 des 5 habiletés jugées prioritaires</a:t>
            </a:r>
          </a:p>
          <a:p>
            <a:pPr lvl="1"/>
            <a:r>
              <a:rPr lang="fr-BE" dirty="0"/>
              <a:t>Le vocabulaire spécifique obtient un plus grand écart entre perception enseignantes et étudiantes: est-ce à dire qu’il faut davantage l’enseigner?</a:t>
            </a:r>
          </a:p>
          <a:p>
            <a:r>
              <a:rPr lang="fr-BE" dirty="0"/>
              <a:t>Quid des différences importantes de perceptions de compétences sur des habiletés jugées non prioritaires? </a:t>
            </a:r>
          </a:p>
          <a:p>
            <a:r>
              <a:rPr lang="fr-BE" dirty="0"/>
              <a:t>Quelques habiletés jugées conjointement peu peu maitrisées</a:t>
            </a:r>
          </a:p>
          <a:p>
            <a:pPr lvl="1"/>
            <a:r>
              <a:rPr lang="fr-BE" dirty="0"/>
              <a:t>Interpréter les informations implicites</a:t>
            </a:r>
          </a:p>
          <a:p>
            <a:pPr lvl="1"/>
            <a:r>
              <a:rPr lang="fr-BE" dirty="0"/>
              <a:t>Repérer et respecter les contraintes propres au discours oral</a:t>
            </a:r>
          </a:p>
          <a:p>
            <a:pPr lvl="1"/>
            <a:r>
              <a:rPr lang="fr-BE" dirty="0"/>
              <a:t>Interroger la fiabilité d’un discours oral</a:t>
            </a:r>
          </a:p>
          <a:p>
            <a:pPr lvl="1"/>
            <a:endParaRPr lang="fr-BE" dirty="0"/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19619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Questionnaires : les rubriques</a:t>
            </a:r>
          </a:p>
        </p:txBody>
      </p:sp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4676CACA-EC40-8D4F-1408-C762CC610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500948"/>
              </p:ext>
            </p:extLst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13116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CD3F77-781D-1961-C298-704DE72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531"/>
          </a:xfrm>
        </p:spPr>
        <p:txBody>
          <a:bodyPr/>
          <a:lstStyle/>
          <a:p>
            <a:r>
              <a:rPr lang="fr-BE" b="1" dirty="0">
                <a:solidFill>
                  <a:srgbClr val="00BABC"/>
                </a:solidFill>
              </a:rPr>
              <a:t>Sentiment de compétence des </a:t>
            </a:r>
            <a:r>
              <a:rPr lang="fr-BE" b="1" dirty="0" err="1">
                <a:solidFill>
                  <a:srgbClr val="00BABC"/>
                </a:solidFill>
              </a:rPr>
              <a:t>étudiant.es</a:t>
            </a:r>
            <a:endParaRPr lang="fr-BE" b="1" dirty="0">
              <a:solidFill>
                <a:srgbClr val="00BABC"/>
              </a:solidFill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A0B16163-A6E6-5AC2-FEB9-38FC15EEE9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200909"/>
              </p:ext>
            </p:extLst>
          </p:nvPr>
        </p:nvGraphicFramePr>
        <p:xfrm>
          <a:off x="611957" y="1074656"/>
          <a:ext cx="11260756" cy="572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CB9B3F-F311-AD3B-B49F-246DDEB8F763}"/>
              </a:ext>
            </a:extLst>
          </p:cNvPr>
          <p:cNvSpPr/>
          <p:nvPr/>
        </p:nvSpPr>
        <p:spPr>
          <a:xfrm>
            <a:off x="6046978" y="2730843"/>
            <a:ext cx="5307981" cy="365277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52E2B0D-C612-0C96-24A1-0764A031A01F}"/>
              </a:ext>
            </a:extLst>
          </p:cNvPr>
          <p:cNvSpPr/>
          <p:nvPr/>
        </p:nvSpPr>
        <p:spPr>
          <a:xfrm>
            <a:off x="6046978" y="3572894"/>
            <a:ext cx="5307981" cy="365277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6057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AD3F3-996E-CAF6-0E72-789AC38F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BABC"/>
                </a:solidFill>
              </a:rPr>
              <a:t>Sentiment de compétence des étudiants : quelques résultats à investiguer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0AA3DF-8CFB-53DE-740F-9E1956B25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Les étudiants ont une perception globalement positive de leurs compétences d'écoute. </a:t>
            </a:r>
            <a:r>
              <a:rPr lang="fr-BE" b="0" i="0" u="none" strike="noStrike" dirty="0">
                <a:solidFill>
                  <a:srgbClr val="000000"/>
                </a:solidFill>
                <a:effectLst/>
              </a:rPr>
              <a:t>Les moyennes des items sur la parole sont légèrement inférieures à celles de l'écoute.</a:t>
            </a:r>
          </a:p>
          <a:p>
            <a:r>
              <a:rPr lang="fr-B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Ils estiment avoir progressé en écoute/parole depuis leur entrée en haute école.</a:t>
            </a:r>
          </a:p>
          <a:p>
            <a:r>
              <a:rPr lang="fr-BE" b="0" i="0" u="none" strike="noStrike" dirty="0">
                <a:solidFill>
                  <a:srgbClr val="000000"/>
                </a:solidFill>
                <a:effectLst/>
              </a:rPr>
              <a:t>Lorsque les </a:t>
            </a:r>
            <a:r>
              <a:rPr lang="fr-BE" b="0" i="0" u="none" strike="noStrike" dirty="0" err="1">
                <a:solidFill>
                  <a:srgbClr val="000000"/>
                </a:solidFill>
                <a:effectLst/>
              </a:rPr>
              <a:t>étudiant.es</a:t>
            </a:r>
            <a:r>
              <a:rPr lang="fr-BE" b="0" i="0" u="none" strike="noStrike" dirty="0">
                <a:solidFill>
                  <a:srgbClr val="000000"/>
                </a:solidFill>
                <a:effectLst/>
              </a:rPr>
              <a:t> se comparent à leurs pairs, en matière de compétences à l’oral, ils sont plus </a:t>
            </a:r>
            <a:r>
              <a:rPr lang="fr-BE" b="0" i="0" u="none" strike="noStrike" dirty="0" err="1">
                <a:solidFill>
                  <a:srgbClr val="000000"/>
                </a:solidFill>
                <a:effectLst/>
              </a:rPr>
              <a:t>modéré.es</a:t>
            </a:r>
            <a:r>
              <a:rPr lang="fr-BE" b="0" i="0" u="none" strike="noStrike" dirty="0">
                <a:solidFill>
                  <a:srgbClr val="000000"/>
                </a:solidFill>
                <a:effectLst/>
              </a:rPr>
              <a:t> dans les réponses qu’ils fournissent.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255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4CA53-8905-62BA-1DB0-A83FAC71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444899" cy="624689"/>
          </a:xfrm>
        </p:spPr>
        <p:txBody>
          <a:bodyPr>
            <a:normAutofit fontScale="90000"/>
          </a:bodyPr>
          <a:lstStyle/>
          <a:p>
            <a:r>
              <a:rPr lang="fr-BE" dirty="0"/>
              <a:t>Expériences familiales (« dans ma famille… »)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131A610-631D-4B6B-1250-4FA63433D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097280"/>
          <a:ext cx="12122869" cy="561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648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78C3A-5907-01C5-7D9A-A1A84850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r-FR" sz="5000"/>
              <a:t> </a:t>
            </a:r>
            <a:br>
              <a:rPr lang="fr-FR" sz="5000"/>
            </a:br>
            <a:br>
              <a:rPr lang="fr-FR" sz="5000"/>
            </a:br>
            <a:r>
              <a:rPr lang="fr-FR" sz="4500" b="1"/>
              <a:t>Le projet </a:t>
            </a:r>
            <a:r>
              <a:rPr lang="fr-FR" sz="4500" b="1" err="1"/>
              <a:t>HÉLangue</a:t>
            </a:r>
            <a:r>
              <a:rPr lang="fr-FR" sz="4500" b="1"/>
              <a:t> oral </a:t>
            </a:r>
            <a:br>
              <a:rPr lang="fr-FR" sz="5400" b="1"/>
            </a:br>
            <a:endParaRPr lang="fr-FR" sz="50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32977F-F36F-5178-391A-CE0EC6F09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108" y="915722"/>
            <a:ext cx="7415595" cy="5504743"/>
          </a:xfrm>
        </p:spPr>
        <p:txBody>
          <a:bodyPr anchor="ctr">
            <a:normAutofit/>
          </a:bodyPr>
          <a:lstStyle/>
          <a:p>
            <a:pPr algn="just"/>
            <a:r>
              <a:rPr lang="fr-FR" sz="2500"/>
              <a:t>Consortium inter-institutionnel : 6 Hautes </a:t>
            </a:r>
            <a:r>
              <a:rPr lang="fr-FR" sz="2500" cap="all"/>
              <a:t>é</a:t>
            </a:r>
            <a:r>
              <a:rPr lang="fr-FR" sz="2500"/>
              <a:t>coles (</a:t>
            </a:r>
            <a:r>
              <a:rPr lang="fr-FR" sz="2500" i="1" err="1"/>
              <a:t>University</a:t>
            </a:r>
            <a:r>
              <a:rPr lang="fr-FR" sz="2500" i="1"/>
              <a:t> </a:t>
            </a:r>
            <a:r>
              <a:rPr lang="fr-FR" sz="2500" i="1" err="1"/>
              <a:t>College</a:t>
            </a:r>
            <a:r>
              <a:rPr lang="fr-FR" sz="2500"/>
              <a:t>) bruxelloises. </a:t>
            </a:r>
            <a:endParaRPr lang="fr-FR" sz="2500">
              <a:cs typeface="Calibri" panose="020F0502020204030204"/>
            </a:endParaRPr>
          </a:p>
          <a:p>
            <a:pPr algn="just"/>
            <a:r>
              <a:rPr lang="fr-FR" sz="2500"/>
              <a:t>Co-financement par le FRHE (FWB) et le Pôle académique de Bruxelles</a:t>
            </a:r>
          </a:p>
          <a:p>
            <a:pPr algn="just"/>
            <a:r>
              <a:rPr lang="fr-FR" sz="2500"/>
              <a:t>Recherche essentiellement appliquée et collaborative</a:t>
            </a:r>
          </a:p>
          <a:p>
            <a:pPr algn="just"/>
            <a:r>
              <a:rPr lang="fr-FR" sz="2500"/>
              <a:t>Durée : deux ans (2022-24)</a:t>
            </a:r>
          </a:p>
          <a:p>
            <a:pPr algn="just"/>
            <a:r>
              <a:rPr lang="fr-FR" sz="2500"/>
              <a:t>Objectif : </a:t>
            </a:r>
            <a:r>
              <a:rPr lang="fr-FR" sz="2500" b="1"/>
              <a:t>recenser, analyser et étayer </a:t>
            </a:r>
            <a:r>
              <a:rPr lang="fr-FR" sz="2500"/>
              <a:t>les pratiques langagières orales des étudiant.es des hautes écoles de la Région Bruxelles-Capitale, tous départements confondus. </a:t>
            </a:r>
            <a:endParaRPr lang="fr-FR" sz="2500">
              <a:cs typeface="Calibri"/>
            </a:endParaRPr>
          </a:p>
          <a:p>
            <a:pPr algn="just"/>
            <a:r>
              <a:rPr lang="fr-FR" sz="2500"/>
              <a:t>Filiation avec la recherche </a:t>
            </a:r>
            <a:r>
              <a:rPr lang="fr-FR" sz="2500" i="1" err="1"/>
              <a:t>HÉLangue</a:t>
            </a:r>
            <a:r>
              <a:rPr lang="fr-FR" sz="2500" i="1"/>
              <a:t> écrit </a:t>
            </a:r>
            <a:r>
              <a:rPr lang="fr-FR" sz="2500"/>
              <a:t>(2020-2022)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56DDBD-4367-A3BF-9078-8743C55B59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6128" y="143422"/>
            <a:ext cx="3289486" cy="27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50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B995E-80E9-5E6D-94C9-2B22C61A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BABC"/>
                </a:solidFill>
              </a:rPr>
              <a:t>Expériences familiales: quelques résultats à investiguer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9653F0-9019-EEB0-218B-F8F81E764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Les moyennes indiquent une communication familiale globalement positive.</a:t>
            </a:r>
          </a:p>
          <a:p>
            <a:r>
              <a:rPr lang="fr-BE" dirty="0"/>
              <a:t>Les étudiants apprécient les moments de partage et de discussion avec leur famille.</a:t>
            </a:r>
          </a:p>
          <a:p>
            <a:r>
              <a:rPr lang="fr-BE" dirty="0"/>
              <a:t>Ils perçoivent des difficultés de communication lors de disputes.</a:t>
            </a:r>
          </a:p>
          <a:p>
            <a:r>
              <a:rPr lang="fr-BE" dirty="0"/>
              <a:t>La parole est plutôt utilisée pour des sujets pratiques et pour discuter des journées.</a:t>
            </a:r>
          </a:p>
          <a:p>
            <a:r>
              <a:rPr lang="fr-BE" b="0" i="0" u="none" strike="noStrike" dirty="0">
                <a:solidFill>
                  <a:srgbClr val="000000"/>
                </a:solidFill>
                <a:effectLst/>
              </a:rPr>
              <a:t>La parole en situation formelle (discours) n'est pas vraiment une pratique mobilisée.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314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109D3-DE81-2D3A-3D76-FB93A338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BE" dirty="0"/>
              <a:t>Perceptions académiques des </a:t>
            </a:r>
            <a:r>
              <a:rPr lang="fr-BE" dirty="0" err="1"/>
              <a:t>étudiant.es</a:t>
            </a:r>
            <a:endParaRPr lang="fr-BE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C27B29B-8107-C0F5-9D35-EC1BCD779212}"/>
              </a:ext>
            </a:extLst>
          </p:cNvPr>
          <p:cNvGraphicFramePr>
            <a:graphicFrameLocks/>
          </p:cNvGraphicFramePr>
          <p:nvPr/>
        </p:nvGraphicFramePr>
        <p:xfrm>
          <a:off x="519765" y="1078029"/>
          <a:ext cx="11117178" cy="541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0C16A8E-069D-8635-C8D8-DB0F07ED9C49}"/>
              </a:ext>
            </a:extLst>
          </p:cNvPr>
          <p:cNvSpPr/>
          <p:nvPr/>
        </p:nvSpPr>
        <p:spPr>
          <a:xfrm>
            <a:off x="9602548" y="662781"/>
            <a:ext cx="1404594" cy="5748158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2024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7435BBB-B576-BAFA-885D-A30E8A79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2" y="18255"/>
            <a:ext cx="11194041" cy="836517"/>
          </a:xfrm>
        </p:spPr>
        <p:txBody>
          <a:bodyPr/>
          <a:lstStyle/>
          <a:p>
            <a:r>
              <a:rPr lang="fr-BE" dirty="0"/>
              <a:t>Perceptions académiques des </a:t>
            </a:r>
            <a:r>
              <a:rPr lang="fr-BE" dirty="0" err="1"/>
              <a:t>étudiant.es</a:t>
            </a:r>
            <a:r>
              <a:rPr lang="fr-BE" dirty="0"/>
              <a:t> (suite)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02AC27B-3E9E-279D-68B7-340735830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393954"/>
              </p:ext>
            </p:extLst>
          </p:nvPr>
        </p:nvGraphicFramePr>
        <p:xfrm>
          <a:off x="433137" y="1145405"/>
          <a:ext cx="11386686" cy="54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87792D2-CBA2-5F01-C28B-02C236F9F961}"/>
              </a:ext>
            </a:extLst>
          </p:cNvPr>
          <p:cNvSpPr/>
          <p:nvPr/>
        </p:nvSpPr>
        <p:spPr>
          <a:xfrm>
            <a:off x="9756742" y="854772"/>
            <a:ext cx="1455367" cy="5748158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5850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08928-4118-67AD-D2AA-2B18C326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BABC"/>
                </a:solidFill>
              </a:rPr>
              <a:t>Perceptions académiques des </a:t>
            </a:r>
            <a:r>
              <a:rPr lang="fr-BE" b="1" dirty="0" err="1">
                <a:solidFill>
                  <a:srgbClr val="00BABC"/>
                </a:solidFill>
              </a:rPr>
              <a:t>étudiant.es</a:t>
            </a:r>
            <a:r>
              <a:rPr lang="fr-BE" b="1" dirty="0">
                <a:solidFill>
                  <a:srgbClr val="00BABC"/>
                </a:solidFill>
              </a:rPr>
              <a:t>: quelques résultats à investiguer</a:t>
            </a:r>
            <a:endParaRPr lang="fr-FR" b="1" dirty="0">
              <a:solidFill>
                <a:srgbClr val="00BABC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AB4AB6-C897-0304-756A-603CE827C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étudiants …… :</a:t>
            </a:r>
          </a:p>
          <a:p>
            <a:pPr lvl="1"/>
            <a:r>
              <a:rPr lang="fr-B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B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pprécient globalement la parole et l'écoute.</a:t>
            </a:r>
          </a:p>
          <a:p>
            <a:pPr lvl="1"/>
            <a:r>
              <a:rPr lang="fr-B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Manquent de confiance en soi lorsqu'ils s'expriment en public, notamment face à un large public.</a:t>
            </a:r>
            <a:endParaRPr lang="fr-B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fr-B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Expriment des incertitudes quant à leur langage corporel et leur regard en public.</a:t>
            </a:r>
            <a:endParaRPr lang="fr-B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fr-B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B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nt des sentiments mitigés vis-à-vis de l'évaluation de leurs compétences orales.</a:t>
            </a:r>
            <a:endParaRPr lang="fr-B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fr-B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Considèrent </a:t>
            </a:r>
            <a:r>
              <a:rPr lang="fr-B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prise de parole comme une source de stress.</a:t>
            </a:r>
            <a:endParaRPr lang="fr-B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fr-B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fr-B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essentent le besoin de se préparer avant de s'exprimer en public.</a:t>
            </a:r>
            <a:endParaRPr lang="fr-B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fr-B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B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erçoivent des différences d'exigences orales entre le secondaire, la haute école et l'université, ainsi qu'entre la haute école et leur futur métier.</a:t>
            </a:r>
            <a:r>
              <a:rPr lang="fr-BE" sz="2000" dirty="0">
                <a:effectLst/>
              </a:rPr>
              <a:t>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4660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0697-E9E8-503D-3FF8-A7878381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00BABC"/>
                </a:solidFill>
              </a:rPr>
              <a:t>Questionnaires : les rubriques</a:t>
            </a:r>
          </a:p>
        </p:txBody>
      </p:sp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4676CACA-EC40-8D4F-1408-C762CC610B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335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59787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6DDB4-DF3B-C242-7CF0-1C6BABFA1F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Représentations des enseignant.es : quelques résultats à investiguer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AE6FB9-4792-11A6-8779-8B840133A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0677" cy="4667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/>
              <a:t>Quel est le rôle que vous estimez devoir jouer dans le cadre de vos enseignements? (du plus au moins important)</a:t>
            </a:r>
          </a:p>
          <a:p>
            <a:pPr marL="0" indent="0">
              <a:buNone/>
            </a:pPr>
            <a:endParaRPr lang="fr-BE"/>
          </a:p>
          <a:p>
            <a:pPr marL="1428750" lvl="2" indent="-514350">
              <a:buAutoNum type="arabicPeriod"/>
            </a:pPr>
            <a:r>
              <a:rPr lang="fr-BE"/>
              <a:t>Aider les étudiant.es à mieux écouter et à mieux parler dans le cadre de leur future profession</a:t>
            </a:r>
          </a:p>
          <a:p>
            <a:pPr marL="1428750" lvl="2" indent="-514350">
              <a:buAutoNum type="arabicPeriod"/>
            </a:pPr>
            <a:r>
              <a:rPr lang="fr-BE"/>
              <a:t>Aider les étudiant.es à mieux écouter et à mieux parler pour réussir leurs études</a:t>
            </a:r>
          </a:p>
          <a:p>
            <a:pPr marL="1428750" lvl="2" indent="-514350">
              <a:buAutoNum type="arabicPeriod"/>
            </a:pPr>
            <a:r>
              <a:rPr lang="fr-BE"/>
              <a:t>Réconcilier les étudiant.es avec les activités de prise de parole et d’écoute</a:t>
            </a:r>
          </a:p>
          <a:p>
            <a:pPr marL="1428750" lvl="2" indent="-514350">
              <a:buAutoNum type="arabicPeriod"/>
            </a:pPr>
            <a:r>
              <a:rPr lang="fr-BE"/>
              <a:t>Aider les étudiant.es à mieux écouter et à mieux parler dans le cadre d’un débat public et citoyen</a:t>
            </a:r>
          </a:p>
          <a:p>
            <a:pPr marL="1428750" lvl="2" indent="-514350">
              <a:buAutoNum type="arabicPeriod"/>
            </a:pPr>
            <a:r>
              <a:rPr lang="fr-BE"/>
              <a:t>Aider les étudiant.es à mieux écouter et à mieux parler dans le cadre de leur vie privée</a:t>
            </a:r>
          </a:p>
          <a:p>
            <a:pPr marL="1428750" lvl="2" indent="-514350">
              <a:buAutoNum type="arabicPeriod"/>
            </a:pPr>
            <a:endParaRPr lang="fr-BE"/>
          </a:p>
          <a:p>
            <a:pPr>
              <a:buFont typeface="Wingdings" panose="05000000000000000000" pitchFamily="2" charset="2"/>
              <a:buChar char="Ø"/>
            </a:pPr>
            <a:r>
              <a:rPr lang="fr-BE"/>
              <a:t>Convergence avec les fonctions de l’oral identifiées comme les plus courantes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/>
              <a:t>Divergence avec les genres identifiés comme les plus fréquents</a:t>
            </a:r>
          </a:p>
        </p:txBody>
      </p:sp>
    </p:spTree>
    <p:extLst>
      <p:ext uri="{BB962C8B-B14F-4D97-AF65-F5344CB8AC3E}">
        <p14:creationId xmlns:p14="http://schemas.microsoft.com/office/powerpoint/2010/main" val="13626885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704D59B-127B-592B-4FDE-2CCAF404FB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3885" y="1690688"/>
          <a:ext cx="11377061" cy="4921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1583DDB-8BC8-1E76-470B-7DBD9DEC0CC7}"/>
              </a:ext>
            </a:extLst>
          </p:cNvPr>
          <p:cNvSpPr/>
          <p:nvPr/>
        </p:nvSpPr>
        <p:spPr>
          <a:xfrm>
            <a:off x="401055" y="5307290"/>
            <a:ext cx="10227616" cy="1305265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9D02572-906A-5FC1-D20C-2750E951E40A}"/>
              </a:ext>
            </a:extLst>
          </p:cNvPr>
          <p:cNvSpPr/>
          <p:nvPr/>
        </p:nvSpPr>
        <p:spPr>
          <a:xfrm>
            <a:off x="413885" y="4396305"/>
            <a:ext cx="10218655" cy="279993"/>
          </a:xfrm>
          <a:prstGeom prst="roundRect">
            <a:avLst/>
          </a:prstGeom>
          <a:solidFill>
            <a:schemeClr val="accent6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0A4634C-9568-2552-97E1-9F3EEE781075}"/>
              </a:ext>
            </a:extLst>
          </p:cNvPr>
          <p:cNvSpPr/>
          <p:nvPr/>
        </p:nvSpPr>
        <p:spPr>
          <a:xfrm>
            <a:off x="413886" y="1864866"/>
            <a:ext cx="10205823" cy="253573"/>
          </a:xfrm>
          <a:prstGeom prst="round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E9CBDAC-1A5B-58DD-0021-920955396648}"/>
              </a:ext>
            </a:extLst>
          </p:cNvPr>
          <p:cNvSpPr/>
          <p:nvPr/>
        </p:nvSpPr>
        <p:spPr>
          <a:xfrm>
            <a:off x="426717" y="2837468"/>
            <a:ext cx="10205823" cy="253573"/>
          </a:xfrm>
          <a:prstGeom prst="round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A6BBB1-88C0-D792-9410-C86F0CDCF2CB}"/>
              </a:ext>
            </a:extLst>
          </p:cNvPr>
          <p:cNvSpPr/>
          <p:nvPr/>
        </p:nvSpPr>
        <p:spPr>
          <a:xfrm>
            <a:off x="426717" y="2165917"/>
            <a:ext cx="10205823" cy="279992"/>
          </a:xfrm>
          <a:prstGeom prst="roundRect">
            <a:avLst/>
          </a:prstGeom>
          <a:solidFill>
            <a:schemeClr val="accent6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35545CA-283F-854F-8E85-151CCDDB1588}"/>
              </a:ext>
            </a:extLst>
          </p:cNvPr>
          <p:cNvSpPr txBox="1">
            <a:spLocks/>
          </p:cNvSpPr>
          <p:nvPr/>
        </p:nvSpPr>
        <p:spPr>
          <a:xfrm>
            <a:off x="844615" y="35601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>
                <a:solidFill>
                  <a:srgbClr val="00BABC"/>
                </a:solidFill>
              </a:rPr>
              <a:t>Représentations des enseignant.es : quelques résultats à investiguer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98A230D-AB0F-BCBB-A078-07A746D689C0}"/>
              </a:ext>
            </a:extLst>
          </p:cNvPr>
          <p:cNvSpPr/>
          <p:nvPr/>
        </p:nvSpPr>
        <p:spPr>
          <a:xfrm>
            <a:off x="401054" y="4979820"/>
            <a:ext cx="10218655" cy="279993"/>
          </a:xfrm>
          <a:prstGeom prst="roundRect">
            <a:avLst/>
          </a:prstGeom>
          <a:solidFill>
            <a:schemeClr val="accent6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68999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FD801-9BC1-E5F2-C6F9-3877775B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>
                <a:solidFill>
                  <a:srgbClr val="00BABC"/>
                </a:solidFill>
              </a:rPr>
              <a:t>Représentations des enseignants : quelques résultats à investiguer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FD12F-1CAD-9A79-9458-8CBD9F24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Complexité à enseigner / évaluer l’oral</a:t>
            </a:r>
          </a:p>
          <a:p>
            <a:pPr marL="0" indent="0">
              <a:buNone/>
            </a:pPr>
            <a:r>
              <a:rPr lang="fr-BE" dirty="0"/>
              <a:t>L’oral se travaille et s’enseigne : les étudiant.es progressent </a:t>
            </a:r>
          </a:p>
          <a:p>
            <a:pPr marL="0" indent="0">
              <a:buNone/>
            </a:pPr>
            <a:r>
              <a:rPr lang="fr-BE" dirty="0"/>
              <a:t>Les exigences de la HE sur le plan de l’oral se rapproche de celles du milieu professionnel auquel les étudiant.es se destinent</a:t>
            </a:r>
          </a:p>
        </p:txBody>
      </p:sp>
    </p:spTree>
    <p:extLst>
      <p:ext uri="{BB962C8B-B14F-4D97-AF65-F5344CB8AC3E}">
        <p14:creationId xmlns:p14="http://schemas.microsoft.com/office/powerpoint/2010/main" val="36851457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CB506-BB26-42D2-8CDE-EABA8CC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BABC"/>
                </a:solidFill>
              </a:rPr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2E885-24E3-41DE-BCB9-C30F1011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Cadre général de la recherche : les pratiques langagières orales en Haute École ? Problématique et enjeux</a:t>
            </a:r>
          </a:p>
          <a:p>
            <a:r>
              <a:rPr lang="fr-BE" dirty="0"/>
              <a:t>Méthodologie</a:t>
            </a:r>
          </a:p>
          <a:p>
            <a:r>
              <a:rPr lang="fr-BE" dirty="0"/>
              <a:t>Analyses descriptives préliminaires des questionnaires  « </a:t>
            </a:r>
            <a:r>
              <a:rPr lang="fr-BE" dirty="0" err="1"/>
              <a:t>enseignant.es</a:t>
            </a:r>
            <a:r>
              <a:rPr lang="fr-BE" dirty="0"/>
              <a:t> » et « </a:t>
            </a:r>
            <a:r>
              <a:rPr lang="fr-BE" dirty="0" err="1"/>
              <a:t>étudiant.es</a:t>
            </a:r>
            <a:r>
              <a:rPr lang="fr-BE" dirty="0"/>
              <a:t> »</a:t>
            </a:r>
          </a:p>
          <a:p>
            <a:r>
              <a:rPr lang="fr-BE" dirty="0">
                <a:highlight>
                  <a:srgbClr val="00BABC"/>
                </a:highlight>
              </a:rPr>
              <a:t>Bibliographie </a:t>
            </a:r>
          </a:p>
          <a:p>
            <a:pPr marL="0" indent="0">
              <a:buNone/>
            </a:pPr>
            <a:endParaRPr lang="fr-BE" dirty="0">
              <a:highlight>
                <a:srgbClr val="00BABC"/>
              </a:highlight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58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50352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0B534-6514-1F4E-9508-FF0E1FE3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04" y="110178"/>
            <a:ext cx="10515600" cy="1325563"/>
          </a:xfrm>
        </p:spPr>
        <p:txBody>
          <a:bodyPr/>
          <a:lstStyle/>
          <a:p>
            <a:r>
              <a:rPr lang="fr-FR" b="1"/>
              <a:t>Bibliographie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0DC3A4-0273-AE7F-9149-04EC23C81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080" y="1067751"/>
            <a:ext cx="5540298" cy="435133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fr-BE" sz="1050">
                <a:effectLst/>
                <a:ea typeface="MS ??"/>
              </a:rPr>
              <a:t>Abric, </a:t>
            </a:r>
            <a:r>
              <a:rPr lang="fr-BE" sz="1050" err="1">
                <a:effectLst/>
                <a:ea typeface="MS ??"/>
              </a:rPr>
              <a:t>J.-Cl</a:t>
            </a:r>
            <a:r>
              <a:rPr lang="fr-BE" sz="1050">
                <a:effectLst/>
                <a:ea typeface="MS ??"/>
              </a:rPr>
              <a:t>. (Ed.) (1994). </a:t>
            </a:r>
            <a:r>
              <a:rPr lang="fr-BE" sz="1050" i="1">
                <a:effectLst/>
                <a:ea typeface="MS ??"/>
              </a:rPr>
              <a:t>Pratiques sociales et représentations</a:t>
            </a:r>
            <a:r>
              <a:rPr lang="fr-BE" sz="1050">
                <a:effectLst/>
                <a:ea typeface="MS ??"/>
              </a:rPr>
              <a:t>. Paris : PUF.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050">
                <a:effectLst/>
                <a:ea typeface="MS ??"/>
              </a:rPr>
              <a:t>Allen, N. (2016). La prise de notes : une stratégie répandue en situation pédagogique de compréhension orale. </a:t>
            </a:r>
            <a:r>
              <a:rPr lang="fr-BE" sz="1050" i="1">
                <a:effectLst/>
                <a:ea typeface="MS ??"/>
              </a:rPr>
              <a:t>Repères</a:t>
            </a:r>
            <a:r>
              <a:rPr lang="fr-BE" sz="1050">
                <a:effectLst/>
                <a:ea typeface="MS ??"/>
              </a:rPr>
              <a:t>, </a:t>
            </a:r>
            <a:r>
              <a:rPr lang="fr-BE" sz="1050" i="1">
                <a:effectLst/>
                <a:ea typeface="MS ??"/>
              </a:rPr>
              <a:t>54</a:t>
            </a:r>
            <a:r>
              <a:rPr lang="fr-BE" sz="1050">
                <a:effectLst/>
                <a:ea typeface="MS ??"/>
              </a:rPr>
              <a:t>, 39-59.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050">
                <a:effectLst/>
                <a:ea typeface="MS ??"/>
              </a:rPr>
              <a:t>Barré-De </a:t>
            </a:r>
            <a:r>
              <a:rPr lang="fr-FR" sz="1050" err="1">
                <a:effectLst/>
                <a:ea typeface="MS ??"/>
              </a:rPr>
              <a:t>Miniac</a:t>
            </a:r>
            <a:r>
              <a:rPr lang="fr-FR" sz="1050">
                <a:effectLst/>
                <a:ea typeface="MS ??"/>
              </a:rPr>
              <a:t>, Chr. (2002). </a:t>
            </a:r>
            <a:r>
              <a:rPr lang="fr-FR" sz="1050" i="1">
                <a:effectLst/>
                <a:ea typeface="MS ??"/>
              </a:rPr>
              <a:t>Le rapport à l’écriture</a:t>
            </a:r>
            <a:r>
              <a:rPr lang="fr-FR" sz="1050">
                <a:effectLst/>
                <a:ea typeface="MS ??"/>
              </a:rPr>
              <a:t>.  Villeneuve-d’Ascq : Presses universitaires du Septentrion. </a:t>
            </a:r>
            <a:endParaRPr lang="fr-BE" sz="1050">
              <a:effectLst/>
              <a:ea typeface="MS ??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050">
                <a:effectLst/>
                <a:ea typeface="MS ??"/>
              </a:rPr>
              <a:t>Barrère, A. (2011). </a:t>
            </a:r>
            <a:r>
              <a:rPr lang="fr-FR" sz="1050" i="1">
                <a:effectLst/>
                <a:ea typeface="MS ??"/>
              </a:rPr>
              <a:t>L’éducation buissonnière. Quand les adolescents se forment par eux-mêmes</a:t>
            </a:r>
            <a:r>
              <a:rPr lang="fr-FR" sz="1050">
                <a:effectLst/>
                <a:ea typeface="MS ??"/>
              </a:rPr>
              <a:t>. Paris : Armand Colin. </a:t>
            </a:r>
            <a:endParaRPr lang="fr-BE" sz="1050">
              <a:effectLst/>
              <a:ea typeface="MS ??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050" err="1">
                <a:effectLst/>
                <a:ea typeface="MS ??"/>
              </a:rPr>
              <a:t>Bautier</a:t>
            </a:r>
            <a:r>
              <a:rPr lang="fr-FR" sz="1050">
                <a:effectLst/>
                <a:ea typeface="MS ??"/>
              </a:rPr>
              <a:t>, É. (2017).</a:t>
            </a:r>
            <a:r>
              <a:rPr lang="fr-FR" sz="1050" i="1">
                <a:effectLst/>
                <a:ea typeface="MS ??"/>
              </a:rPr>
              <a:t> </a:t>
            </a:r>
            <a:r>
              <a:rPr lang="fr-FR" sz="1050">
                <a:effectLst/>
                <a:ea typeface="MS ??"/>
              </a:rPr>
              <a:t>Le langage pour apprendre : évolutions curriculaires et construction des inégalités sociales à l’école. </a:t>
            </a:r>
            <a:r>
              <a:rPr lang="fr-FR" sz="1050" i="1">
                <a:effectLst/>
                <a:ea typeface="MS ??"/>
              </a:rPr>
              <a:t>Didactiques en pratiques</a:t>
            </a:r>
            <a:r>
              <a:rPr lang="fr-FR" sz="1050">
                <a:effectLst/>
                <a:ea typeface="MS ??"/>
              </a:rPr>
              <a:t>, </a:t>
            </a:r>
            <a:r>
              <a:rPr lang="fr-FR" sz="1050" i="1">
                <a:effectLst/>
                <a:ea typeface="MS ??"/>
              </a:rPr>
              <a:t>3</a:t>
            </a:r>
            <a:r>
              <a:rPr lang="fr-FR" sz="1050">
                <a:effectLst/>
                <a:ea typeface="MS ??"/>
              </a:rPr>
              <a:t>, 7-15. </a:t>
            </a:r>
            <a:endParaRPr lang="fr-BE" sz="1050">
              <a:effectLst/>
              <a:ea typeface="MS ??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050" err="1">
                <a:effectLst/>
                <a:ea typeface="MS ??"/>
              </a:rPr>
              <a:t>Bautier</a:t>
            </a:r>
            <a:r>
              <a:rPr lang="fr-FR" sz="1050">
                <a:effectLst/>
                <a:ea typeface="MS ??"/>
              </a:rPr>
              <a:t>, É. &amp; </a:t>
            </a:r>
            <a:r>
              <a:rPr lang="fr-FR" sz="1050" err="1">
                <a:effectLst/>
                <a:ea typeface="MS ??"/>
              </a:rPr>
              <a:t>Rochex</a:t>
            </a:r>
            <a:r>
              <a:rPr lang="fr-FR" sz="1050">
                <a:effectLst/>
                <a:ea typeface="MS ??"/>
              </a:rPr>
              <a:t>, J.-Y. (1998). </a:t>
            </a:r>
            <a:r>
              <a:rPr lang="fr-FR" sz="1050" i="1">
                <a:effectLst/>
                <a:ea typeface="MS ??"/>
              </a:rPr>
              <a:t>L’expérience scolaire des nouveaux lycéens. Massification ou démocratisation.</a:t>
            </a:r>
            <a:r>
              <a:rPr lang="fr-FR" sz="1050">
                <a:effectLst/>
                <a:ea typeface="MS ??"/>
              </a:rPr>
              <a:t> Paris : Armand Colin. </a:t>
            </a:r>
            <a:endParaRPr lang="fr-BE" sz="1050">
              <a:effectLst/>
              <a:ea typeface="MS ??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050" err="1">
                <a:ea typeface="MS ??"/>
                <a:cs typeface="Calibri" panose="020F0502020204030204" pitchFamily="34" charset="0"/>
              </a:rPr>
              <a:t>Bautier</a:t>
            </a:r>
            <a:r>
              <a:rPr lang="fr-FR" sz="1050">
                <a:ea typeface="MS ??"/>
                <a:cs typeface="Calibri" panose="020F0502020204030204" pitchFamily="34" charset="0"/>
              </a:rPr>
              <a:t>, E. (1995). Pratiques langagières, pratiques sociales. </a:t>
            </a:r>
            <a:r>
              <a:rPr lang="fr-FR" sz="1050" i="1">
                <a:ea typeface="MS ??"/>
                <a:cs typeface="Calibri" panose="020F0502020204030204" pitchFamily="34" charset="0"/>
              </a:rPr>
              <a:t>Revue française de pédagogie</a:t>
            </a:r>
            <a:r>
              <a:rPr lang="fr-FR" sz="1050">
                <a:ea typeface="MS ??"/>
                <a:cs typeface="Calibri" panose="020F0502020204030204" pitchFamily="34" charset="0"/>
              </a:rPr>
              <a:t>. 137, 117-161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050">
                <a:effectLst/>
                <a:ea typeface="MS ??"/>
              </a:rPr>
              <a:t>Cartier, S. &amp; Berger, J.-L. (2020). </a:t>
            </a:r>
            <a:r>
              <a:rPr lang="fr-FR" sz="1050" i="1">
                <a:effectLst/>
                <a:ea typeface="MS ??"/>
              </a:rPr>
              <a:t>Prendre en charge son apprentissage. L’autoapprentissage autorégulé à la lumière des contextes</a:t>
            </a:r>
            <a:r>
              <a:rPr lang="fr-FR" sz="1050">
                <a:effectLst/>
                <a:ea typeface="MS ??"/>
              </a:rPr>
              <a:t>. Paris : L’Harmattan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050">
                <a:effectLst/>
                <a:ea typeface="MS ??"/>
              </a:rPr>
              <a:t>Colognesi, S. &amp; Deschepper, C. (2019). Les pratiques déclarées de l’enseignement de l’oral au primaire. Qu’en est-il en Belgique francophone ?. </a:t>
            </a:r>
            <a:r>
              <a:rPr lang="fr-FR" sz="1050" i="1" err="1">
                <a:effectLst/>
                <a:ea typeface="MS ??"/>
              </a:rPr>
              <a:t>Language</a:t>
            </a:r>
            <a:r>
              <a:rPr lang="fr-FR" sz="1050" i="1">
                <a:effectLst/>
                <a:ea typeface="MS ??"/>
              </a:rPr>
              <a:t> and </a:t>
            </a:r>
            <a:r>
              <a:rPr lang="fr-FR" sz="1050" i="1" err="1">
                <a:effectLst/>
                <a:ea typeface="MS ??"/>
              </a:rPr>
              <a:t>Literacy</a:t>
            </a:r>
            <a:r>
              <a:rPr lang="fr-FR" sz="1050">
                <a:effectLst/>
                <a:ea typeface="MS ??"/>
              </a:rPr>
              <a:t>, </a:t>
            </a:r>
            <a:r>
              <a:rPr lang="fr-FR" sz="1050" i="1">
                <a:effectLst/>
                <a:ea typeface="MS ??"/>
              </a:rPr>
              <a:t>21</a:t>
            </a:r>
            <a:r>
              <a:rPr lang="fr-FR" sz="1050">
                <a:effectLst/>
                <a:ea typeface="MS ??"/>
              </a:rPr>
              <a:t>(1), 1-18.</a:t>
            </a:r>
            <a:endParaRPr lang="fr-BE" sz="1050">
              <a:effectLst/>
              <a:ea typeface="MS ??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da-DK" sz="1050">
                <a:effectLst/>
                <a:ea typeface="MS ??"/>
              </a:rPr>
              <a:t>Colognesi, S., Deschepper, C. &amp; Oliveri, S. (2022). </a:t>
            </a:r>
            <a:r>
              <a:rPr lang="fr-FR" sz="1050">
                <a:effectLst/>
                <a:ea typeface="MS ??"/>
              </a:rPr>
              <a:t>Vers un essai de modélisation du rapport à l’oral. 15</a:t>
            </a:r>
            <a:r>
              <a:rPr lang="fr-FR" sz="1050" baseline="30000">
                <a:effectLst/>
                <a:ea typeface="MS ??"/>
              </a:rPr>
              <a:t>e</a:t>
            </a:r>
            <a:r>
              <a:rPr lang="fr-FR" sz="1050">
                <a:effectLst/>
                <a:ea typeface="MS ??"/>
              </a:rPr>
              <a:t> colloque de l’AIRDF. Louvain-La-Neuve : 23-25 mai 2022. </a:t>
            </a:r>
            <a:endParaRPr lang="fr-BE" sz="1050">
              <a:effectLst/>
              <a:ea typeface="MS ??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050">
                <a:effectLst/>
                <a:ea typeface="MS ??"/>
              </a:rPr>
              <a:t>Communauté Française (2013). </a:t>
            </a:r>
            <a:r>
              <a:rPr lang="fr-FR" sz="1050" i="1">
                <a:effectLst/>
                <a:ea typeface="MS ??"/>
              </a:rPr>
              <a:t>Socles de compétences</a:t>
            </a:r>
            <a:r>
              <a:rPr lang="fr-FR" sz="1050">
                <a:effectLst/>
                <a:ea typeface="MS ??"/>
              </a:rPr>
              <a:t>. Bruxelles : Administration générale de l'Enseignement et de la recherche scientifique, Service général du Pilotage du système éducatif.</a:t>
            </a:r>
            <a:endParaRPr lang="fr-BE" sz="1050">
              <a:effectLst/>
              <a:ea typeface="MS ??"/>
            </a:endParaRPr>
          </a:p>
          <a:p>
            <a:pPr marL="0" indent="0">
              <a:buNone/>
            </a:pPr>
            <a:r>
              <a:rPr lang="fr-BE" sz="1050">
                <a:effectLst/>
                <a:ea typeface="MS ??"/>
              </a:rPr>
              <a:t>Deleuze, Gr. (2005). </a:t>
            </a:r>
            <a:r>
              <a:rPr lang="fr-BE" sz="1050" i="1">
                <a:effectLst/>
                <a:ea typeface="MS ??"/>
              </a:rPr>
              <a:t>Étayer l’apprentissage d’un genre formel de l’oral : la défense d’un travail de fin d’études</a:t>
            </a:r>
            <a:r>
              <a:rPr lang="fr-BE" sz="1050">
                <a:effectLst/>
                <a:ea typeface="MS ??"/>
              </a:rPr>
              <a:t>, in </a:t>
            </a:r>
            <a:r>
              <a:rPr lang="fr-BE" sz="1050" i="1">
                <a:effectLst/>
                <a:ea typeface="MS ??"/>
              </a:rPr>
              <a:t>Enjeux</a:t>
            </a:r>
            <a:r>
              <a:rPr lang="fr-BE" sz="1050">
                <a:effectLst/>
                <a:ea typeface="MS ??"/>
              </a:rPr>
              <a:t>, n°63, 57-75.</a:t>
            </a:r>
          </a:p>
          <a:p>
            <a:pPr marL="0" indent="0">
              <a:buNone/>
            </a:pPr>
            <a:endParaRPr lang="fr-FR" sz="1050">
              <a:effectLst/>
              <a:ea typeface="MS ??"/>
              <a:cs typeface="Calibri" panose="020F0502020204030204" pitchFamily="34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37336A-B56B-327F-896A-E0AC938B2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5320" y="264454"/>
            <a:ext cx="5181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050"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fr-BE" sz="105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 Pietro, J.-LF et al. (2017) L’oral aujourd’hui : perspectives didactiques. Namur : Presses universitaires de Namur, 259-274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050">
                <a:effectLst/>
                <a:ea typeface="MS ??"/>
              </a:rPr>
              <a:t>De </a:t>
            </a:r>
            <a:r>
              <a:rPr lang="fr-BE" sz="1050" err="1">
                <a:effectLst/>
                <a:ea typeface="MS ??"/>
              </a:rPr>
              <a:t>Ketele</a:t>
            </a:r>
            <a:r>
              <a:rPr lang="fr-BE" sz="1050">
                <a:effectLst/>
                <a:ea typeface="MS ??"/>
              </a:rPr>
              <a:t>, J.-M. &amp; Roegiers, X. (2015). </a:t>
            </a:r>
            <a:r>
              <a:rPr lang="fr-BE" sz="1050" i="1">
                <a:effectLst/>
                <a:ea typeface="MS ??"/>
              </a:rPr>
              <a:t>Méthodologie du recueil d’informations</a:t>
            </a:r>
            <a:r>
              <a:rPr lang="fr-BE" sz="1050">
                <a:effectLst/>
                <a:ea typeface="MS ??"/>
              </a:rPr>
              <a:t>. Bruxelles : De Boeck</a:t>
            </a:r>
            <a:endParaRPr lang="fr-FR" sz="1050">
              <a:effectLst/>
              <a:ea typeface="MS ??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>
                <a:effectLst/>
                <a:ea typeface="MS ??"/>
                <a:cs typeface="Calibri" panose="020F0502020204030204" pitchFamily="34" charset="0"/>
              </a:rPr>
              <a:t>Dias-</a:t>
            </a:r>
            <a:r>
              <a:rPr lang="fr-FR" sz="1050" err="1">
                <a:effectLst/>
                <a:ea typeface="MS ??"/>
                <a:cs typeface="Calibri" panose="020F0502020204030204" pitchFamily="34" charset="0"/>
              </a:rPr>
              <a:t>Chiaruttini</a:t>
            </a:r>
            <a:r>
              <a:rPr lang="fr-FR" sz="1050">
                <a:effectLst/>
                <a:ea typeface="MS ??"/>
                <a:cs typeface="Calibri" panose="020F0502020204030204" pitchFamily="34" charset="0"/>
              </a:rPr>
              <a:t>, A. (2015). Analyser les relations entre le scolaire et l’extrascolaire : de quelques enjeux en didactique du français, La Lettre de l’AIRDF, n°58, 7-11</a:t>
            </a:r>
            <a:endParaRPr lang="fr-BE" sz="1050">
              <a:ea typeface="MS ??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 err="1">
                <a:effectLst/>
                <a:ea typeface="MS ??"/>
                <a:cs typeface="Calibri" panose="020F0502020204030204" pitchFamily="34" charset="0"/>
              </a:rPr>
              <a:t>Dolz</a:t>
            </a:r>
            <a:r>
              <a:rPr lang="fr-FR" sz="1050">
                <a:effectLst/>
                <a:ea typeface="MS ??"/>
                <a:cs typeface="Calibri" panose="020F0502020204030204" pitchFamily="34" charset="0"/>
              </a:rPr>
              <a:t>, B. &amp; </a:t>
            </a:r>
            <a:r>
              <a:rPr lang="fr-FR" sz="1050" err="1">
                <a:effectLst/>
                <a:ea typeface="MS ??"/>
                <a:cs typeface="Calibri" panose="020F0502020204030204" pitchFamily="34" charset="0"/>
              </a:rPr>
              <a:t>Schneuwly</a:t>
            </a:r>
            <a:r>
              <a:rPr lang="fr-FR" sz="1050">
                <a:effectLst/>
                <a:ea typeface="MS ??"/>
                <a:cs typeface="Calibri" panose="020F0502020204030204" pitchFamily="34" charset="0"/>
              </a:rPr>
              <a:t>, B. (1998-2016). Pour un enseignement de l’oral. Initiation aux genres formels à l’école. Paris : Retz. `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 err="1">
                <a:effectLst/>
                <a:ea typeface="MS ??"/>
              </a:rPr>
              <a:t>Donahue</a:t>
            </a:r>
            <a:r>
              <a:rPr lang="fr-FR" sz="1050">
                <a:effectLst/>
                <a:ea typeface="MS ??"/>
              </a:rPr>
              <a:t>, Chr. (2008). </a:t>
            </a:r>
            <a:r>
              <a:rPr lang="fr-FR" sz="1050" i="1">
                <a:effectLst/>
                <a:ea typeface="MS ??"/>
              </a:rPr>
              <a:t>Écrire à l’université : analyse comparée en France et aux Etats-Unis</a:t>
            </a:r>
            <a:r>
              <a:rPr lang="fr-FR" sz="1050">
                <a:effectLst/>
                <a:ea typeface="MS ??"/>
              </a:rPr>
              <a:t>. Villeneuve-d’Ascq : Presses universitaires du Septentrion. </a:t>
            </a:r>
            <a:endParaRPr lang="fr-BE" sz="1050">
              <a:effectLst/>
              <a:ea typeface="MS ??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>
                <a:effectLst/>
                <a:ea typeface="MS ??"/>
                <a:cs typeface="Calibri" panose="020F0502020204030204" pitchFamily="34" charset="0"/>
              </a:rPr>
              <a:t>Dumais, Chr. (2015). Une typologie des objets de l’oral pour la formation initiale et continue des enseignants. In </a:t>
            </a:r>
            <a:r>
              <a:rPr lang="fr-FR" sz="1050" err="1">
                <a:effectLst/>
                <a:ea typeface="MS ??"/>
                <a:cs typeface="Calibri" panose="020F0502020204030204" pitchFamily="34" charset="0"/>
              </a:rPr>
              <a:t>In</a:t>
            </a:r>
            <a:r>
              <a:rPr lang="fr-FR" sz="1050">
                <a:effectLst/>
                <a:ea typeface="MS ??"/>
                <a:cs typeface="Calibri" panose="020F0502020204030204" pitchFamily="34" charset="0"/>
              </a:rPr>
              <a:t> R. Bergeron, Chr. Dumais, B. Harvey et R. Nolin (</a:t>
            </a:r>
            <a:r>
              <a:rPr lang="fr-FR" sz="1050" err="1">
                <a:effectLst/>
                <a:ea typeface="MS ??"/>
                <a:cs typeface="Calibri" panose="020F0502020204030204" pitchFamily="34" charset="0"/>
              </a:rPr>
              <a:t>dir</a:t>
            </a:r>
            <a:r>
              <a:rPr lang="fr-FR" sz="1050">
                <a:effectLst/>
                <a:ea typeface="MS ??"/>
                <a:cs typeface="Calibri" panose="020F0502020204030204" pitchFamily="34" charset="0"/>
              </a:rPr>
              <a:t>.), La didactique du français oral du primaire à l’université (pp. 29-52). </a:t>
            </a:r>
            <a:r>
              <a:rPr lang="fr-FR" sz="1050" err="1">
                <a:effectLst/>
                <a:ea typeface="MS ??"/>
                <a:cs typeface="Calibri" panose="020F0502020204030204" pitchFamily="34" charset="0"/>
              </a:rPr>
              <a:t>Peisaj</a:t>
            </a:r>
            <a:r>
              <a:rPr lang="fr-FR" sz="1050">
                <a:effectLst/>
                <a:ea typeface="MS ??"/>
                <a:cs typeface="Calibri" panose="020F0502020204030204" pitchFamily="34" charset="0"/>
              </a:rPr>
              <a:t> : Côte Saint-Luc</a:t>
            </a:r>
            <a:r>
              <a:rPr lang="fr-BE" sz="1050">
                <a:effectLst/>
                <a:cs typeface="Calibri" panose="020F0502020204030204" pitchFamily="34" charset="0"/>
              </a:rPr>
              <a:t> </a:t>
            </a:r>
            <a:endParaRPr lang="fr-BE" sz="105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>
                <a:effectLst/>
                <a:ea typeface="MS ??"/>
                <a:cs typeface="Calibri" panose="020F0502020204030204" pitchFamily="34" charset="0"/>
              </a:rPr>
              <a:t>Dupont, P. (2016). D’une approche épistémologique du concept de genre à ses implications praxéologiques en didactique de l’oral. Repères, 54, 141-166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>
                <a:effectLst/>
                <a:ea typeface="MS ??"/>
              </a:rPr>
              <a:t>Dupont, S., De </a:t>
            </a:r>
            <a:r>
              <a:rPr lang="fr-FR" sz="1050" err="1">
                <a:effectLst/>
                <a:ea typeface="MS ??"/>
              </a:rPr>
              <a:t>Clercq</a:t>
            </a:r>
            <a:r>
              <a:rPr lang="fr-FR" sz="1050">
                <a:effectLst/>
                <a:ea typeface="MS ??"/>
              </a:rPr>
              <a:t>, M. &amp; Galand, B. (2015). Les prédicteurs de la réussite dans l’enseignement supérieur : revue critique de la littérature en psychologie de l’éducation. </a:t>
            </a:r>
            <a:r>
              <a:rPr lang="fr-FR" sz="1050" i="1">
                <a:effectLst/>
                <a:ea typeface="MS ??"/>
              </a:rPr>
              <a:t>Revue française de pédagogie</a:t>
            </a:r>
            <a:r>
              <a:rPr lang="fr-FR" sz="1050">
                <a:effectLst/>
                <a:ea typeface="MS ??"/>
              </a:rPr>
              <a:t>, </a:t>
            </a:r>
            <a:r>
              <a:rPr lang="fr-FR" sz="1050" i="1">
                <a:effectLst/>
                <a:ea typeface="MS ??"/>
              </a:rPr>
              <a:t>2</a:t>
            </a:r>
            <a:r>
              <a:rPr lang="fr-FR" sz="1050">
                <a:effectLst/>
                <a:ea typeface="MS ??"/>
              </a:rPr>
              <a:t>, 105-136. </a:t>
            </a:r>
            <a:endParaRPr lang="fr-BE" sz="1050">
              <a:effectLst/>
              <a:ea typeface="MS ??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 err="1">
                <a:effectLst/>
                <a:ea typeface="MS ??"/>
              </a:rPr>
              <a:t>Frier</a:t>
            </a:r>
            <a:r>
              <a:rPr lang="fr-FR" sz="1050">
                <a:effectLst/>
                <a:ea typeface="MS ??"/>
              </a:rPr>
              <a:t>, C. (2015). Les défis de l’enseignement supérieur et l’état des recherches sur les littéracies universitaires, dans Boch, F. &amp; </a:t>
            </a:r>
            <a:r>
              <a:rPr lang="fr-FR" sz="1050" err="1">
                <a:effectLst/>
                <a:ea typeface="MS ??"/>
              </a:rPr>
              <a:t>Frier</a:t>
            </a:r>
            <a:r>
              <a:rPr lang="fr-FR" sz="1050">
                <a:effectLst/>
                <a:ea typeface="MS ??"/>
              </a:rPr>
              <a:t>, C. (Ed.) </a:t>
            </a:r>
            <a:r>
              <a:rPr lang="fr-FR" sz="1050" i="1">
                <a:effectLst/>
                <a:ea typeface="MS ??"/>
              </a:rPr>
              <a:t>Écrire dans l’enseignement supérieur : des apports de la recherche aux outils pédagogiques</a:t>
            </a:r>
            <a:r>
              <a:rPr lang="fr-FR" sz="1050">
                <a:effectLst/>
                <a:ea typeface="MS ??"/>
              </a:rPr>
              <a:t>. Grenoble : ELLUG, 25-52. </a:t>
            </a:r>
            <a:endParaRPr lang="fr-FR" sz="1050">
              <a:ea typeface="MS ??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050">
                <a:ea typeface="MS ??"/>
                <a:cs typeface="Calibri" panose="020F0502020204030204" pitchFamily="34" charset="0"/>
              </a:rPr>
              <a:t>Kerbrat-</a:t>
            </a:r>
            <a:r>
              <a:rPr lang="fr-FR" sz="1050" err="1">
                <a:ea typeface="MS ??"/>
                <a:cs typeface="Calibri" panose="020F0502020204030204" pitchFamily="34" charset="0"/>
              </a:rPr>
              <a:t>Orecchioni</a:t>
            </a:r>
            <a:r>
              <a:rPr lang="fr-FR" sz="1050">
                <a:ea typeface="MS ??"/>
                <a:cs typeface="Calibri" panose="020F0502020204030204" pitchFamily="34" charset="0"/>
              </a:rPr>
              <a:t>, C. (1990, 1992, 1994). Les interactions verbales. Tomes 1, 2 et 3. Paris : Minuit. </a:t>
            </a:r>
            <a:endParaRPr lang="fr-BE" sz="1050">
              <a:ea typeface="MS ??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050">
                <a:ea typeface="MS ??"/>
                <a:cs typeface="Calibri" panose="020F0502020204030204" pitchFamily="34" charset="0"/>
              </a:rPr>
              <a:t>Kerbrat-</a:t>
            </a:r>
            <a:r>
              <a:rPr lang="fr-FR" sz="1050" err="1">
                <a:ea typeface="MS ??"/>
                <a:cs typeface="Calibri" panose="020F0502020204030204" pitchFamily="34" charset="0"/>
              </a:rPr>
              <a:t>Orecchioni</a:t>
            </a:r>
            <a:r>
              <a:rPr lang="fr-FR" sz="1050">
                <a:ea typeface="MS ??"/>
                <a:cs typeface="Calibri" panose="020F0502020204030204" pitchFamily="34" charset="0"/>
              </a:rPr>
              <a:t>, C. (1996). La conversation.  Paris : Seuil.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050">
                <a:ea typeface="MS ??"/>
                <a:cs typeface="Calibri" panose="020F0502020204030204" pitchFamily="34" charset="0"/>
              </a:rPr>
              <a:t>Lafontaine, L., Dumais, Chr. &amp; </a:t>
            </a:r>
            <a:r>
              <a:rPr lang="fr-FR" sz="1050" err="1">
                <a:ea typeface="MS ??"/>
                <a:cs typeface="Calibri" panose="020F0502020204030204" pitchFamily="34" charset="0"/>
              </a:rPr>
              <a:t>Pharand</a:t>
            </a:r>
            <a:r>
              <a:rPr lang="fr-FR" sz="1050">
                <a:ea typeface="MS ??"/>
                <a:cs typeface="Calibri" panose="020F0502020204030204" pitchFamily="34" charset="0"/>
              </a:rPr>
              <a:t>, J. (2016). L’oral au premier cycle de l’école québécoise : assises théoriques et démarches d’enseignement et d’évaluation. Repères, 54, 101-119.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>
                <a:effectLst/>
                <a:ea typeface="MS ??"/>
                <a:cs typeface="Calibri" panose="020F0502020204030204" pitchFamily="34" charset="0"/>
              </a:rPr>
              <a:t>.</a:t>
            </a:r>
            <a:endParaRPr lang="fr-BE" sz="1050"/>
          </a:p>
        </p:txBody>
      </p:sp>
    </p:spTree>
    <p:extLst>
      <p:ext uri="{BB962C8B-B14F-4D97-AF65-F5344CB8AC3E}">
        <p14:creationId xmlns:p14="http://schemas.microsoft.com/office/powerpoint/2010/main" val="111752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CB506-BB26-42D2-8CDE-EABA8CC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Cadre général : les pratiques langagières orales en Haute École? 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1B03D82-41BD-9614-FDF3-5D8C72AD88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769769"/>
              </p:ext>
            </p:extLst>
          </p:nvPr>
        </p:nvGraphicFramePr>
        <p:xfrm>
          <a:off x="754310" y="140642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75550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A0E7D980-BB6E-B2F2-D72B-8C78992A0AC5}"/>
              </a:ext>
            </a:extLst>
          </p:cNvPr>
          <p:cNvSpPr txBox="1">
            <a:spLocks/>
          </p:cNvSpPr>
          <p:nvPr/>
        </p:nvSpPr>
        <p:spPr>
          <a:xfrm>
            <a:off x="262057" y="600934"/>
            <a:ext cx="5380460" cy="6302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050" dirty="0"/>
              <a:t>Malki, B., </a:t>
            </a:r>
            <a:r>
              <a:rPr lang="en-US" sz="1050" dirty="0" err="1"/>
              <a:t>Caluwaerts</a:t>
            </a:r>
            <a:r>
              <a:rPr lang="en-US" sz="1050" dirty="0"/>
              <a:t>, M., </a:t>
            </a:r>
            <a:r>
              <a:rPr lang="en-US" sz="1050" dirty="0" err="1"/>
              <a:t>Delneste</a:t>
            </a:r>
            <a:r>
              <a:rPr lang="en-US" sz="1050" dirty="0"/>
              <a:t>, S., Manne, N., </a:t>
            </a:r>
            <a:r>
              <a:rPr lang="en-US" sz="1050" dirty="0" err="1"/>
              <a:t>Pirlot</a:t>
            </a:r>
            <a:r>
              <a:rPr lang="en-US" sz="1050" dirty="0"/>
              <a:t>, B. &amp; Scheepers, C. (2024). </a:t>
            </a:r>
            <a:r>
              <a:rPr lang="fr-FR" sz="1050" dirty="0"/>
              <a:t>Les pratiques </a:t>
            </a:r>
            <a:r>
              <a:rPr lang="fr-FR" sz="1050" dirty="0" err="1"/>
              <a:t>lecturales</a:t>
            </a:r>
            <a:r>
              <a:rPr lang="fr-FR" sz="1050" dirty="0"/>
              <a:t> et scripturales (extra) académiques des étudiants des hautes écoles. </a:t>
            </a:r>
            <a:r>
              <a:rPr lang="fr-FR" sz="1050" i="1" dirty="0"/>
              <a:t>Relais, </a:t>
            </a:r>
            <a:r>
              <a:rPr lang="fr-FR" sz="1050" dirty="0"/>
              <a:t>8(8), 111–127. </a:t>
            </a:r>
            <a:r>
              <a:rPr lang="fr-FR" sz="105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https://doi.org/10.34874/PRSM.relais-vol8iss8.480</a:t>
            </a:r>
            <a:r>
              <a:rPr lang="fr-FR" sz="1050" dirty="0"/>
              <a:t> </a:t>
            </a:r>
            <a:endParaRPr lang="fr-BE" sz="105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050" dirty="0">
                <a:ea typeface="MS ??"/>
              </a:rPr>
              <a:t>Messier, G., Viola, S. &amp; Boyer, P. (2017). Quelles sources peuvent avoir influencé le profil motivationnel d’étudiants en début de formation initiale à l’enseignement au regard du développement de leur compétence à communiquer oralement ? In R. Bergeron, G. Plessis-Bélair (</a:t>
            </a:r>
            <a:r>
              <a:rPr lang="fr-FR" sz="1050" dirty="0" err="1">
                <a:ea typeface="MS ??"/>
              </a:rPr>
              <a:t>dir</a:t>
            </a:r>
            <a:r>
              <a:rPr lang="fr-FR" sz="1050" dirty="0">
                <a:ea typeface="MS ??"/>
              </a:rPr>
              <a:t>.), </a:t>
            </a:r>
            <a:r>
              <a:rPr lang="fr-FR" sz="1050" i="1" dirty="0">
                <a:ea typeface="MS ??"/>
              </a:rPr>
              <a:t>Représentations, analyses et descriptions du français oral, de son utilisation et de son enseignement au primaire, au secondaire, à l’université</a:t>
            </a:r>
            <a:r>
              <a:rPr lang="fr-FR" sz="1050" dirty="0">
                <a:ea typeface="MS ??"/>
              </a:rPr>
              <a:t> (pp. 123-145). Côte Saint-Luc : </a:t>
            </a:r>
            <a:r>
              <a:rPr lang="fr-FR" sz="1050" dirty="0" err="1">
                <a:ea typeface="MS ??"/>
              </a:rPr>
              <a:t>Peisaj</a:t>
            </a:r>
            <a:r>
              <a:rPr lang="fr-FR" sz="1050" dirty="0">
                <a:ea typeface="MS ??"/>
              </a:rPr>
              <a:t>. </a:t>
            </a:r>
            <a:endParaRPr lang="fr-FR" sz="1050" dirty="0">
              <a:ea typeface="MS ??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050" dirty="0">
                <a:effectLst/>
                <a:ea typeface="MS ??"/>
              </a:rPr>
              <a:t>Noël, B. (1997). </a:t>
            </a:r>
            <a:r>
              <a:rPr lang="fr-BE" sz="1050" i="1" dirty="0">
                <a:effectLst/>
                <a:ea typeface="MS ??"/>
              </a:rPr>
              <a:t>La métacognition</a:t>
            </a:r>
            <a:r>
              <a:rPr lang="fr-BE" sz="1050" dirty="0">
                <a:effectLst/>
                <a:ea typeface="MS ??"/>
              </a:rPr>
              <a:t>. Bruxelles : De Boeck.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050" dirty="0" err="1">
                <a:effectLst/>
                <a:ea typeface="MS ??"/>
              </a:rPr>
              <a:t>Penloup</a:t>
            </a:r>
            <a:r>
              <a:rPr lang="fr-BE" sz="1050" dirty="0">
                <a:effectLst/>
                <a:ea typeface="MS ??"/>
              </a:rPr>
              <a:t>, M.-Cl. </a:t>
            </a:r>
            <a:r>
              <a:rPr lang="fr-FR" sz="1050" dirty="0">
                <a:effectLst/>
                <a:ea typeface="MS ??"/>
              </a:rPr>
              <a:t>&amp; </a:t>
            </a:r>
            <a:r>
              <a:rPr lang="fr-FR" sz="1050" dirty="0" err="1">
                <a:effectLst/>
                <a:ea typeface="MS ??"/>
              </a:rPr>
              <a:t>Liénard</a:t>
            </a:r>
            <a:r>
              <a:rPr lang="fr-FR" sz="1050" dirty="0">
                <a:effectLst/>
                <a:ea typeface="MS ??"/>
              </a:rPr>
              <a:t>, F. (2009). Le rapport à l’écriture, un outil pour penser la place de l’écriture électronique dans l’enseignement-apprentissage du français. </a:t>
            </a:r>
            <a:r>
              <a:rPr lang="fr-FR" sz="1050" i="1" dirty="0" err="1">
                <a:effectLst/>
                <a:ea typeface="MS ??"/>
              </a:rPr>
              <a:t>Forumlecture.ch</a:t>
            </a:r>
            <a:r>
              <a:rPr lang="fr-FR" sz="1050" dirty="0">
                <a:effectLst/>
                <a:ea typeface="MS ??"/>
              </a:rPr>
              <a:t>, n°2. </a:t>
            </a:r>
            <a:endParaRPr lang="fr-BE" sz="1050" dirty="0">
              <a:effectLst/>
              <a:ea typeface="MS ??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 dirty="0" err="1">
                <a:effectLst/>
                <a:ea typeface="MS ??"/>
              </a:rPr>
              <a:t>Penloup</a:t>
            </a:r>
            <a:r>
              <a:rPr lang="fr-FR" sz="1050" dirty="0">
                <a:effectLst/>
                <a:ea typeface="MS ??"/>
              </a:rPr>
              <a:t>, M.-Cl. (1999). </a:t>
            </a:r>
            <a:r>
              <a:rPr lang="fr-FR" sz="1050" i="1" dirty="0">
                <a:effectLst/>
                <a:ea typeface="MS ??"/>
              </a:rPr>
              <a:t>L’écriture extra-scolaire des collégiens</a:t>
            </a:r>
            <a:r>
              <a:rPr lang="fr-FR" sz="1050" dirty="0">
                <a:effectLst/>
                <a:ea typeface="MS ??"/>
              </a:rPr>
              <a:t>. Paris : Retz. </a:t>
            </a:r>
            <a:endParaRPr lang="fr-BE" sz="1050" dirty="0">
              <a:effectLst/>
              <a:ea typeface="MS ??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 dirty="0">
                <a:effectLst/>
                <a:ea typeface="MS ??"/>
              </a:rPr>
              <a:t>Plessis-Bélair, G. (2012). La communication orale et la formation à l’enseignement : une question de langue et d’identité en contexte d’oral réflexif. In R. Bergeron, G. Plessis-Bélair (</a:t>
            </a:r>
            <a:r>
              <a:rPr lang="fr-FR" sz="1050" dirty="0" err="1">
                <a:effectLst/>
                <a:ea typeface="MS ??"/>
              </a:rPr>
              <a:t>dir</a:t>
            </a:r>
            <a:r>
              <a:rPr lang="fr-FR" sz="1050" dirty="0">
                <a:effectLst/>
                <a:ea typeface="MS ??"/>
              </a:rPr>
              <a:t>.), </a:t>
            </a:r>
            <a:r>
              <a:rPr lang="fr-FR" sz="1050" i="1" dirty="0">
                <a:effectLst/>
                <a:ea typeface="MS ??"/>
              </a:rPr>
              <a:t>Représentations, analyses et descriptions du français oral, de son utilisation et de son enseignement au primaire, au secondaire, à l’université</a:t>
            </a:r>
            <a:r>
              <a:rPr lang="fr-FR" sz="1050" dirty="0">
                <a:effectLst/>
                <a:ea typeface="MS ??"/>
              </a:rPr>
              <a:t> (pp. 69-80). Côte Saint-Luc : </a:t>
            </a:r>
            <a:r>
              <a:rPr lang="fr-FR" sz="1050" dirty="0" err="1">
                <a:effectLst/>
                <a:ea typeface="MS ??"/>
              </a:rPr>
              <a:t>Peisaj</a:t>
            </a:r>
            <a:r>
              <a:rPr lang="fr-FR" sz="1050" dirty="0">
                <a:effectLst/>
                <a:ea typeface="MS ??"/>
              </a:rPr>
              <a:t>. </a:t>
            </a:r>
            <a:endParaRPr lang="fr-BE" sz="1050" dirty="0">
              <a:effectLst/>
              <a:ea typeface="MS ??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 dirty="0">
                <a:effectLst/>
                <a:ea typeface="MS ??"/>
              </a:rPr>
              <a:t>Privat, J.-M. (2019). </a:t>
            </a:r>
            <a:r>
              <a:rPr lang="fr-BE" sz="1050" dirty="0">
                <a:effectLst/>
                <a:ea typeface="MS ??"/>
              </a:rPr>
              <a:t>Continuum anthropologique. In </a:t>
            </a:r>
            <a:r>
              <a:rPr lang="fr-BE" sz="1050" i="1" dirty="0">
                <a:effectLst/>
                <a:ea typeface="MS ??"/>
              </a:rPr>
              <a:t>Pratiques</a:t>
            </a:r>
            <a:r>
              <a:rPr lang="fr-BE" sz="1050" dirty="0">
                <a:effectLst/>
                <a:ea typeface="MS ??"/>
              </a:rPr>
              <a:t>, 183-184, 31-36.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050" dirty="0">
                <a:effectLst/>
                <a:ea typeface="MS ??"/>
              </a:rPr>
              <a:t>Rayou, P. (</a:t>
            </a:r>
            <a:r>
              <a:rPr lang="fr-BE" sz="1050" dirty="0" err="1">
                <a:effectLst/>
                <a:ea typeface="MS ??"/>
              </a:rPr>
              <a:t>dir</a:t>
            </a:r>
            <a:r>
              <a:rPr lang="fr-BE" sz="1050" dirty="0">
                <a:effectLst/>
                <a:ea typeface="MS ??"/>
              </a:rPr>
              <a:t>.) </a:t>
            </a:r>
            <a:r>
              <a:rPr lang="fr-FR" sz="1050" dirty="0">
                <a:effectLst/>
                <a:ea typeface="MS ??"/>
              </a:rPr>
              <a:t>(2019). </a:t>
            </a:r>
            <a:r>
              <a:rPr lang="fr-FR" sz="1050" i="1" dirty="0">
                <a:effectLst/>
                <a:ea typeface="MS ??"/>
              </a:rPr>
              <a:t>L’origine sociale des élèves</a:t>
            </a:r>
            <a:r>
              <a:rPr lang="fr-FR" sz="1050" dirty="0">
                <a:effectLst/>
                <a:ea typeface="MS ??"/>
              </a:rPr>
              <a:t>. Paris : Retz. </a:t>
            </a:r>
            <a:endParaRPr lang="fr-BE" sz="1050" dirty="0">
              <a:effectLst/>
              <a:ea typeface="MS ??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 i="1" dirty="0">
                <a:effectLst/>
                <a:ea typeface="MS ??"/>
              </a:rPr>
              <a:t>Repères, </a:t>
            </a:r>
            <a:r>
              <a:rPr lang="fr-FR" sz="1050" dirty="0">
                <a:effectLst/>
                <a:ea typeface="MS ??"/>
              </a:rPr>
              <a:t>n°23 (2001) </a:t>
            </a:r>
            <a:r>
              <a:rPr lang="fr-FR" sz="1050" i="1" dirty="0">
                <a:effectLst/>
                <a:ea typeface="MS ??"/>
              </a:rPr>
              <a:t>Pratiques scolaires-pratiques extrascolaires</a:t>
            </a:r>
            <a:r>
              <a:rPr lang="fr-FR" sz="1050" dirty="0">
                <a:effectLst/>
                <a:ea typeface="MS ??"/>
              </a:rPr>
              <a:t>, coordonné par Reuter, Y. </a:t>
            </a:r>
            <a:r>
              <a:rPr lang="fr-FR" sz="1050" dirty="0" err="1">
                <a:effectLst/>
                <a:ea typeface="MS ??"/>
              </a:rPr>
              <a:t>Penloup</a:t>
            </a:r>
            <a:r>
              <a:rPr lang="fr-FR" sz="1050" dirty="0">
                <a:effectLst/>
                <a:ea typeface="MS ??"/>
              </a:rPr>
              <a:t>, M.-C. Lyon : ENS de Lyon.</a:t>
            </a:r>
            <a:r>
              <a:rPr lang="fr-FR" sz="1050" i="1" dirty="0">
                <a:effectLst/>
                <a:ea typeface="MS ??"/>
              </a:rPr>
              <a:t> </a:t>
            </a:r>
            <a:endParaRPr lang="fr-BE" sz="1050" dirty="0">
              <a:effectLst/>
              <a:ea typeface="MS ??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050" dirty="0" err="1">
                <a:ea typeface="MS ??"/>
                <a:cs typeface="Calibri" panose="020F0502020204030204" pitchFamily="34" charset="0"/>
              </a:rPr>
              <a:t>Penloup</a:t>
            </a:r>
            <a:r>
              <a:rPr lang="fr-FR" sz="1050" dirty="0">
                <a:ea typeface="MS ??"/>
                <a:cs typeface="Calibri" panose="020F0502020204030204" pitchFamily="34" charset="0"/>
              </a:rPr>
              <a:t>, M.-Cl. (1999). L’écriture extra-scolaire des collégiens. Paris : Retz.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 dirty="0">
                <a:ea typeface="MS ??"/>
                <a:cs typeface="Calibri" panose="020F0502020204030204" pitchFamily="34" charset="0"/>
              </a:rPr>
              <a:t>Reuter, Y. (1996). Enseigner et apprendre à écrire. Paris : ESF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fr-BE" sz="1050" dirty="0">
              <a:latin typeface="Times New Roman" panose="02020603050405020304" pitchFamily="18" charset="0"/>
              <a:ea typeface="MS ??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3E7115-6A4E-7F2D-9A48-4504D4DB1616}"/>
              </a:ext>
            </a:extLst>
          </p:cNvPr>
          <p:cNvSpPr txBox="1"/>
          <p:nvPr/>
        </p:nvSpPr>
        <p:spPr>
          <a:xfrm>
            <a:off x="6434254" y="358841"/>
            <a:ext cx="5495691" cy="4085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>
                <a:ea typeface="MS ??"/>
                <a:cs typeface="Calibri" panose="020F0502020204030204" pitchFamily="34" charset="0"/>
              </a:rPr>
              <a:t>Romainville, M. &amp; Crinon, J. (</a:t>
            </a:r>
            <a:r>
              <a:rPr lang="fr-FR" sz="1050" err="1">
                <a:ea typeface="MS ??"/>
                <a:cs typeface="Calibri" panose="020F0502020204030204" pitchFamily="34" charset="0"/>
              </a:rPr>
              <a:t>coord</a:t>
            </a:r>
            <a:r>
              <a:rPr lang="fr-FR" sz="1050">
                <a:ea typeface="MS ??"/>
                <a:cs typeface="Calibri" panose="020F0502020204030204" pitchFamily="34" charset="0"/>
              </a:rPr>
              <a:t>.) (2020). Dossier. Invitation à la métacognition. Les Cahiers pédagogiques, 563, 10-56. </a:t>
            </a:r>
            <a:endParaRPr lang="fr-BE" sz="1050">
              <a:ea typeface="MS ??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BE" sz="1050">
                <a:ea typeface="Times New Roman" panose="02020603050405020304" pitchFamily="18" charset="0"/>
                <a:cs typeface="Calibri" panose="020F0502020204030204" pitchFamily="34" charset="0"/>
              </a:rPr>
              <a:t>Scheepers, C. (</a:t>
            </a:r>
            <a:r>
              <a:rPr lang="fr-BE" sz="1050" err="1">
                <a:ea typeface="Times New Roman" panose="02020603050405020304" pitchFamily="18" charset="0"/>
                <a:cs typeface="Calibri" panose="020F0502020204030204" pitchFamily="34" charset="0"/>
              </a:rPr>
              <a:t>dir</a:t>
            </a:r>
            <a:r>
              <a:rPr lang="fr-BE" sz="1050">
                <a:ea typeface="Times New Roman" panose="02020603050405020304" pitchFamily="18" charset="0"/>
                <a:cs typeface="Calibri" panose="020F0502020204030204" pitchFamily="34" charset="0"/>
              </a:rPr>
              <a:t>.).  (à paraître). Former à l’oral, former par l’oral dans le supérieur. Bruxelles : De Boeck. </a:t>
            </a:r>
            <a:r>
              <a:rPr lang="fr-BE" sz="1050">
                <a:ea typeface="MS ??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050">
                <a:effectLst/>
                <a:ea typeface="MS ??"/>
              </a:rPr>
              <a:t>Scheepers, C. (2017). L’écrit et l’oral réflexifs, un tissage heuristique. In J.-F. de Pietro, Carole Fisher &amp; Roxane Gagnon (</a:t>
            </a:r>
            <a:r>
              <a:rPr lang="fr-BE" sz="1050" err="1">
                <a:effectLst/>
                <a:ea typeface="MS ??"/>
              </a:rPr>
              <a:t>dir</a:t>
            </a:r>
            <a:r>
              <a:rPr lang="fr-BE" sz="1050">
                <a:effectLst/>
                <a:ea typeface="MS ??"/>
              </a:rPr>
              <a:t>.). </a:t>
            </a:r>
            <a:r>
              <a:rPr lang="fr-BE" sz="1050" i="1">
                <a:effectLst/>
                <a:ea typeface="MS ??"/>
              </a:rPr>
              <a:t>L’oral aujourd’hui : perspectives didactiques</a:t>
            </a:r>
            <a:r>
              <a:rPr lang="fr-BE" sz="1050">
                <a:effectLst/>
                <a:ea typeface="MS ??"/>
              </a:rPr>
              <a:t>. (pp. 237-256). Namur : Presses universitaires de Namur.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 err="1">
                <a:effectLst/>
                <a:ea typeface="MS ??"/>
              </a:rPr>
              <a:t>Schneuwly</a:t>
            </a:r>
            <a:r>
              <a:rPr lang="fr-FR" sz="1050">
                <a:effectLst/>
                <a:ea typeface="MS ??"/>
              </a:rPr>
              <a:t>, B. (2017). Postface. </a:t>
            </a:r>
            <a:r>
              <a:rPr lang="fr-BE" sz="1050">
                <a:effectLst/>
                <a:ea typeface="MS ??"/>
              </a:rPr>
              <a:t>In J.-F. de Pietro, Carole Fisher &amp; Roxane Gagnon (</a:t>
            </a:r>
            <a:r>
              <a:rPr lang="fr-BE" sz="1050" err="1">
                <a:effectLst/>
                <a:ea typeface="MS ??"/>
              </a:rPr>
              <a:t>dir</a:t>
            </a:r>
            <a:r>
              <a:rPr lang="fr-BE" sz="1050">
                <a:effectLst/>
                <a:ea typeface="MS ??"/>
              </a:rPr>
              <a:t>.). </a:t>
            </a:r>
            <a:r>
              <a:rPr lang="fr-BE" sz="1050" i="1">
                <a:effectLst/>
                <a:ea typeface="MS ??"/>
              </a:rPr>
              <a:t>L’oral aujourd’hui : perspectives didactiques</a:t>
            </a:r>
            <a:r>
              <a:rPr lang="fr-BE" sz="1050">
                <a:effectLst/>
                <a:ea typeface="MS ??"/>
              </a:rPr>
              <a:t>. (pp. 315-323). Namur : Presses universitaires de Namur.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>
                <a:effectLst/>
                <a:ea typeface="MS ??"/>
              </a:rPr>
              <a:t>Tremblay, O. &amp; </a:t>
            </a:r>
            <a:r>
              <a:rPr lang="fr-FR" sz="1050" err="1">
                <a:effectLst/>
                <a:ea typeface="MS ??"/>
              </a:rPr>
              <a:t>Mottet</a:t>
            </a:r>
            <a:r>
              <a:rPr lang="fr-FR" sz="1050">
                <a:effectLst/>
                <a:ea typeface="MS ??"/>
              </a:rPr>
              <a:t>, M. (2012). Représentations du français oral standard et de la langue d’enseignement chez de futurs maitres au primaire. In R. Bergeron, G. Plessis-Bélair (</a:t>
            </a:r>
            <a:r>
              <a:rPr lang="fr-FR" sz="1050" err="1">
                <a:effectLst/>
                <a:ea typeface="MS ??"/>
              </a:rPr>
              <a:t>dir</a:t>
            </a:r>
            <a:r>
              <a:rPr lang="fr-FR" sz="1050">
                <a:effectLst/>
                <a:ea typeface="MS ??"/>
              </a:rPr>
              <a:t>.), </a:t>
            </a:r>
            <a:r>
              <a:rPr lang="fr-FR" sz="1050" i="1">
                <a:effectLst/>
                <a:ea typeface="MS ??"/>
              </a:rPr>
              <a:t>Représentations, analyses et descriptions du français oral, de son utilisation et de son enseignement au primaire, au secondaire, à l’université</a:t>
            </a:r>
            <a:r>
              <a:rPr lang="fr-FR" sz="1050">
                <a:effectLst/>
                <a:ea typeface="MS ??"/>
              </a:rPr>
              <a:t> (pp. 81-96). Côte Saint-Luc : </a:t>
            </a:r>
            <a:r>
              <a:rPr lang="fr-FR" sz="1050" err="1">
                <a:effectLst/>
                <a:ea typeface="MS ??"/>
              </a:rPr>
              <a:t>Peisaj</a:t>
            </a:r>
            <a:r>
              <a:rPr lang="fr-FR" sz="1050">
                <a:effectLst/>
                <a:ea typeface="MS ??"/>
              </a:rPr>
              <a:t>. </a:t>
            </a:r>
            <a:endParaRPr lang="fr-BE" sz="1050">
              <a:effectLst/>
              <a:ea typeface="MS ??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50">
                <a:effectLst/>
                <a:ea typeface="MS ??"/>
              </a:rPr>
              <a:t>Viola, S., Messier, G., Dumais, Chr., Mounier, H. (2015). Les familles de situations au service du développement de la </a:t>
            </a:r>
            <a:r>
              <a:rPr lang="fr-FR" sz="1050" err="1">
                <a:effectLst/>
                <a:ea typeface="MS ??"/>
              </a:rPr>
              <a:t>compéténce</a:t>
            </a:r>
            <a:r>
              <a:rPr lang="fr-FR" sz="1050">
                <a:effectLst/>
                <a:ea typeface="MS ??"/>
              </a:rPr>
              <a:t> à l’oral des futurs enseignants. In R. Bergeron, Chr. Dumais, B. Harvey et R. Nolin (</a:t>
            </a:r>
            <a:r>
              <a:rPr lang="fr-FR" sz="1050" err="1">
                <a:effectLst/>
                <a:ea typeface="MS ??"/>
              </a:rPr>
              <a:t>dir</a:t>
            </a:r>
            <a:r>
              <a:rPr lang="fr-FR" sz="1050">
                <a:effectLst/>
                <a:ea typeface="MS ??"/>
              </a:rPr>
              <a:t>.), </a:t>
            </a:r>
            <a:r>
              <a:rPr lang="fr-FR" sz="1050" i="1">
                <a:effectLst/>
                <a:ea typeface="MS ??"/>
              </a:rPr>
              <a:t>La didactique du français oral du primaire à l’université</a:t>
            </a:r>
            <a:r>
              <a:rPr lang="fr-FR" sz="1050">
                <a:effectLst/>
                <a:ea typeface="MS ??"/>
              </a:rPr>
              <a:t> (pp. 187-209). </a:t>
            </a:r>
            <a:r>
              <a:rPr lang="fr-FR" sz="1050" err="1">
                <a:effectLst/>
                <a:ea typeface="MS ??"/>
              </a:rPr>
              <a:t>Peisaj</a:t>
            </a:r>
            <a:r>
              <a:rPr lang="fr-FR" sz="1050">
                <a:effectLst/>
                <a:ea typeface="MS ??"/>
              </a:rPr>
              <a:t> : Côte Saint-Luc. </a:t>
            </a:r>
            <a:r>
              <a:rPr lang="fr-BE" sz="1050">
                <a:ea typeface="MS ??"/>
                <a:cs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BE" sz="105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Soucy, E. et Dumais, C. (2022). </a:t>
            </a:r>
            <a:r>
              <a:rPr lang="fr-BE" sz="105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La justification orale: de l’objet enseigné à l’objet utilisé</a:t>
            </a:r>
            <a:r>
              <a:rPr lang="fr-BE" sz="105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 </a:t>
            </a:r>
            <a:r>
              <a:rPr lang="nl-NL" sz="1050" err="1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Éducation</a:t>
            </a:r>
            <a:r>
              <a:rPr lang="nl-NL" sz="105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et </a:t>
            </a:r>
            <a:r>
              <a:rPr lang="nl-NL" sz="1050" err="1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francophonie</a:t>
            </a:r>
            <a:r>
              <a:rPr lang="nl-NL" sz="105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50(1), 1-16. </a:t>
            </a:r>
          </a:p>
        </p:txBody>
      </p:sp>
    </p:spTree>
    <p:extLst>
      <p:ext uri="{BB962C8B-B14F-4D97-AF65-F5344CB8AC3E}">
        <p14:creationId xmlns:p14="http://schemas.microsoft.com/office/powerpoint/2010/main" val="90055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CB506-BB26-42D2-8CDE-EABA8CC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Cadre général : les pratiques langagières orales en Haute École? 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1B03D82-41BD-9614-FDF3-5D8C72AD88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359811"/>
              </p:ext>
            </p:extLst>
          </p:nvPr>
        </p:nvGraphicFramePr>
        <p:xfrm>
          <a:off x="754310" y="140642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7</a:t>
            </a:fld>
            <a:endParaRPr lang="fr-BE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DFEBDD9-D2A7-4F97-8E0D-E1CE0EE87029}"/>
              </a:ext>
            </a:extLst>
          </p:cNvPr>
          <p:cNvSpPr/>
          <p:nvPr/>
        </p:nvSpPr>
        <p:spPr>
          <a:xfrm>
            <a:off x="7455159" y="1406429"/>
            <a:ext cx="4607682" cy="1926770"/>
          </a:xfrm>
          <a:prstGeom prst="roundRect">
            <a:avLst/>
          </a:prstGeom>
          <a:solidFill>
            <a:srgbClr val="008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Les approches déficitaires sont régulièrement relayées dans le discours commun et médiatique au détriment des approches liées à l’acculturation et/ou aux dimensions </a:t>
            </a:r>
            <a:r>
              <a:rPr lang="fr-BE" err="1"/>
              <a:t>littéraciques</a:t>
            </a:r>
            <a:r>
              <a:rPr lang="fr-BE"/>
              <a:t> de la langue</a:t>
            </a:r>
          </a:p>
        </p:txBody>
      </p:sp>
    </p:spTree>
    <p:extLst>
      <p:ext uri="{BB962C8B-B14F-4D97-AF65-F5344CB8AC3E}">
        <p14:creationId xmlns:p14="http://schemas.microsoft.com/office/powerpoint/2010/main" val="413355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CB506-BB26-42D2-8CDE-EABA8CC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Cadre général :Les pratiques langagières orales en Haute École? 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1B03D82-41BD-9614-FDF3-5D8C72AD88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93006"/>
              </p:ext>
            </p:extLst>
          </p:nvPr>
        </p:nvGraphicFramePr>
        <p:xfrm>
          <a:off x="1332808" y="21415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8</a:t>
            </a:fld>
            <a:endParaRPr lang="fr-BE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63403A2-42DA-4951-933D-7776C7FF48FC}"/>
              </a:ext>
            </a:extLst>
          </p:cNvPr>
          <p:cNvSpPr/>
          <p:nvPr/>
        </p:nvSpPr>
        <p:spPr>
          <a:xfrm>
            <a:off x="240955" y="1791477"/>
            <a:ext cx="4284863" cy="4784814"/>
          </a:xfrm>
          <a:prstGeom prst="roundRect">
            <a:avLst/>
          </a:prstGeom>
          <a:solidFill>
            <a:srgbClr val="008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BE" sz="1700"/>
              <a:t>La </a:t>
            </a:r>
            <a:r>
              <a:rPr lang="fr-BE" sz="1700">
                <a:solidFill>
                  <a:schemeClr val="bg1"/>
                </a:solidFill>
              </a:rPr>
              <a:t>didactique de l’oral se développe dans l’enseignement obligatoire de façon assez récente: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BE" sz="1700">
                <a:solidFill>
                  <a:schemeClr val="bg1"/>
                </a:solidFill>
                <a:effectLst/>
                <a:latin typeface="CIDFont+F1"/>
                <a:cs typeface="Calibri"/>
              </a:rPr>
              <a:t>Formation </a:t>
            </a:r>
            <a:r>
              <a:rPr lang="fr-BE" sz="1700">
                <a:solidFill>
                  <a:schemeClr val="bg1"/>
                </a:solidFill>
                <a:latin typeface="CIDFont+F1"/>
                <a:cs typeface="Calibri"/>
              </a:rPr>
              <a:t>initiale</a:t>
            </a:r>
            <a:r>
              <a:rPr lang="fr-BE" sz="1700">
                <a:solidFill>
                  <a:schemeClr val="bg1"/>
                </a:solidFill>
                <a:effectLst/>
                <a:latin typeface="CIDFont+F1"/>
                <a:cs typeface="Calibri"/>
              </a:rPr>
              <a:t> </a:t>
            </a:r>
            <a:r>
              <a:rPr lang="fr-BE" sz="1700">
                <a:solidFill>
                  <a:schemeClr val="bg1"/>
                </a:solidFill>
                <a:latin typeface="CIDFont+F1"/>
                <a:cs typeface="Calibri"/>
              </a:rPr>
              <a:t>émergent</a:t>
            </a:r>
            <a:r>
              <a:rPr lang="fr-BE" sz="1700">
                <a:solidFill>
                  <a:schemeClr val="bg1"/>
                </a:solidFill>
                <a:effectLst/>
                <a:latin typeface="CIDFont+F1"/>
                <a:cs typeface="Calibri"/>
              </a:rPr>
              <a:t>e </a:t>
            </a:r>
            <a:r>
              <a:rPr lang="fr-BE" sz="1700">
                <a:solidFill>
                  <a:schemeClr val="bg1"/>
                </a:solidFill>
                <a:latin typeface="CIDFont+F1"/>
                <a:cs typeface="Calibri"/>
              </a:rPr>
              <a:t>(</a:t>
            </a:r>
            <a:r>
              <a:rPr lang="fr-BE" sz="1700">
                <a:solidFill>
                  <a:schemeClr val="bg1"/>
                </a:solidFill>
                <a:effectLst/>
                <a:latin typeface="CIDFont+F1"/>
                <a:cs typeface="Calibri"/>
              </a:rPr>
              <a:t>pratiques proches de l’exposé</a:t>
            </a:r>
            <a:r>
              <a:rPr lang="fr-BE" sz="1700">
                <a:solidFill>
                  <a:schemeClr val="bg1"/>
                </a:solidFill>
                <a:latin typeface="CIDFont+F1"/>
                <a:cs typeface="Calibri"/>
              </a:rPr>
              <a:t> </a:t>
            </a:r>
            <a:r>
              <a:rPr lang="fr-BE" sz="1700">
                <a:solidFill>
                  <a:schemeClr val="bg1"/>
                </a:solidFill>
                <a:effectLst/>
                <a:latin typeface="CIDFont+F1"/>
                <a:cs typeface="Calibri"/>
              </a:rPr>
              <a:t>: Fisher, 2007)</a:t>
            </a:r>
            <a:endParaRPr lang="fr-BE" sz="1700">
              <a:solidFill>
                <a:schemeClr val="bg1"/>
              </a:solidFill>
              <a:latin typeface="CIDFont+F1"/>
              <a:cs typeface="Calibri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700">
                <a:solidFill>
                  <a:schemeClr val="bg1"/>
                </a:solidFill>
                <a:latin typeface="CIDFont+F1"/>
                <a:cs typeface="Calibri"/>
              </a:rPr>
              <a:t> C</a:t>
            </a:r>
            <a:r>
              <a:rPr lang="fr-BE" sz="1700" err="1">
                <a:solidFill>
                  <a:schemeClr val="bg1"/>
                </a:solidFill>
                <a:latin typeface="CIDFont+F1"/>
                <a:cs typeface="Calibri"/>
              </a:rPr>
              <a:t>ompétence</a:t>
            </a:r>
            <a:r>
              <a:rPr lang="fr-BE" sz="1700">
                <a:solidFill>
                  <a:schemeClr val="bg1"/>
                </a:solidFill>
                <a:latin typeface="CIDFont+F1"/>
                <a:cs typeface="Calibri"/>
              </a:rPr>
              <a:t> « sensible » (Dumais, 2017) qui demeure un </a:t>
            </a:r>
            <a:r>
              <a:rPr lang="fr-BE" sz="1700" err="1">
                <a:solidFill>
                  <a:schemeClr val="bg1"/>
                </a:solidFill>
                <a:latin typeface="CIDFont+F1"/>
                <a:cs typeface="Calibri"/>
              </a:rPr>
              <a:t>défi</a:t>
            </a:r>
            <a:r>
              <a:rPr lang="fr-BE" sz="1700">
                <a:solidFill>
                  <a:schemeClr val="bg1"/>
                </a:solidFill>
                <a:latin typeface="CIDFont+F1"/>
                <a:cs typeface="Calibri"/>
              </a:rPr>
              <a:t> pour les enseignant.es.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700" i="0" u="none" strike="noStrike">
                <a:solidFill>
                  <a:schemeClr val="bg1"/>
                </a:solidFill>
                <a:effectLst/>
                <a:latin typeface="CIDFont+F1"/>
              </a:rPr>
              <a:t>La question des seuils de progressions</a:t>
            </a:r>
            <a:r>
              <a:rPr lang="fr-FR" sz="1700">
                <a:solidFill>
                  <a:schemeClr val="bg1"/>
                </a:solidFill>
                <a:latin typeface="CIDFont+F1"/>
              </a:rPr>
              <a:t> </a:t>
            </a:r>
            <a:r>
              <a:rPr lang="fr-FR" sz="1700" i="0" u="none" strike="noStrike">
                <a:solidFill>
                  <a:schemeClr val="bg1"/>
                </a:solidFill>
                <a:effectLst/>
                <a:latin typeface="CIDFont+F1"/>
              </a:rPr>
              <a:t> </a:t>
            </a:r>
            <a:r>
              <a:rPr lang="fr-FR" sz="1700">
                <a:solidFill>
                  <a:schemeClr val="bg1"/>
                </a:solidFill>
                <a:latin typeface="CIDFont+F1"/>
              </a:rPr>
              <a:t>=</a:t>
            </a:r>
            <a:r>
              <a:rPr lang="fr-FR" sz="1700" i="0" u="none" strike="noStrike">
                <a:solidFill>
                  <a:schemeClr val="bg1"/>
                </a:solidFill>
                <a:effectLst/>
                <a:latin typeface="CIDFont+F1"/>
              </a:rPr>
              <a:t> complexe (Wiertz, Van </a:t>
            </a:r>
            <a:r>
              <a:rPr lang="fr-FR" sz="1700" i="0" u="none" strike="noStrike" err="1">
                <a:solidFill>
                  <a:schemeClr val="bg1"/>
                </a:solidFill>
                <a:effectLst/>
                <a:latin typeface="CIDFont+F1"/>
              </a:rPr>
              <a:t>Mosnenck</a:t>
            </a:r>
            <a:r>
              <a:rPr lang="fr-FR" sz="1700" i="0" u="none" strike="noStrike">
                <a:solidFill>
                  <a:schemeClr val="bg1"/>
                </a:solidFill>
                <a:effectLst/>
                <a:latin typeface="CIDFont+F1"/>
              </a:rPr>
              <a:t>, Galand &amp; Colognesi, 2020)</a:t>
            </a:r>
            <a:endParaRPr lang="fr-FR" sz="1700" i="0" u="none" strike="noStrike">
              <a:solidFill>
                <a:schemeClr val="bg1"/>
              </a:solidFill>
              <a:effectLst/>
              <a:latin typeface="CIDFont+F1"/>
              <a:cs typeface="Calibri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700">
                <a:solidFill>
                  <a:schemeClr val="bg1"/>
                </a:solidFill>
                <a:latin typeface="CIDFont+F1"/>
              </a:rPr>
              <a:t> Tout comme celle de l’évaluation </a:t>
            </a:r>
            <a:r>
              <a:rPr lang="fr-FR" sz="1700" i="0" u="none" strike="noStrike">
                <a:solidFill>
                  <a:schemeClr val="bg1"/>
                </a:solidFill>
                <a:effectLst/>
                <a:latin typeface="CIDFont+F1"/>
              </a:rPr>
              <a:t>(Colognesi</a:t>
            </a:r>
            <a:r>
              <a:rPr lang="fr-FR" sz="1700">
                <a:solidFill>
                  <a:schemeClr val="bg1"/>
                </a:solidFill>
                <a:latin typeface="CIDFont+F1"/>
              </a:rPr>
              <a:t> &amp; </a:t>
            </a:r>
            <a:r>
              <a:rPr lang="fr-FR" sz="1700" b="0" i="0" u="none" strike="noStrike">
                <a:solidFill>
                  <a:schemeClr val="bg1"/>
                </a:solidFill>
                <a:effectLst/>
                <a:latin typeface="CIDFont+F1"/>
              </a:rPr>
              <a:t>Deschepper, 2022).</a:t>
            </a:r>
            <a:endParaRPr lang="fr-FR" sz="1700" i="0" u="none" strike="noStrike">
              <a:solidFill>
                <a:schemeClr val="bg1"/>
              </a:solidFill>
              <a:latin typeface="CIDFont+F1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18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CB506-BB26-42D2-8CDE-EABA8CC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rgbClr val="00BABC"/>
                </a:solidFill>
              </a:rPr>
              <a:t>Cadre général : les pratiques langagières orales en haute école? 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1B03D82-41BD-9614-FDF3-5D8C72AD88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837317"/>
              </p:ext>
            </p:extLst>
          </p:nvPr>
        </p:nvGraphicFramePr>
        <p:xfrm>
          <a:off x="3470662" y="61934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FDCFB-4BB7-469C-92D9-83599ABB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4EC0-02B4-4EE3-8B79-53DD2E7826B5}" type="slidenum">
              <a:rPr lang="fr-BE" smtClean="0"/>
              <a:t>9</a:t>
            </a:fld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72A855D-9268-4E77-A7CB-062189D4E452}"/>
              </a:ext>
            </a:extLst>
          </p:cNvPr>
          <p:cNvSpPr/>
          <p:nvPr/>
        </p:nvSpPr>
        <p:spPr>
          <a:xfrm>
            <a:off x="213360" y="3058160"/>
            <a:ext cx="7294880" cy="3663315"/>
          </a:xfrm>
          <a:prstGeom prst="roundRect">
            <a:avLst/>
          </a:prstGeom>
          <a:solidFill>
            <a:srgbClr val="008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fr-BE" sz="2000"/>
              <a:t>Les pratiques langagières orales (réception et/ou production) des étudiant.es de l’enseignement supérieur sont peu documentées.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BE" sz="2000">
                <a:solidFill>
                  <a:schemeClr val="bg1"/>
                </a:solidFill>
              </a:rPr>
              <a:t>Quid des pratiques effectives, déclarées, désirées, modalisées, médiatisées 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BE" sz="2000">
                <a:solidFill>
                  <a:schemeClr val="bg1"/>
                </a:solidFill>
              </a:rPr>
              <a:t>Quid des dimensions personnelles, affectives, identitaires et socio-économiques</a:t>
            </a:r>
            <a:r>
              <a:rPr lang="fr-BE" sz="2000" b="1">
                <a:solidFill>
                  <a:schemeClr val="bg1"/>
                </a:solidFill>
              </a:rPr>
              <a:t> </a:t>
            </a:r>
            <a:r>
              <a:rPr lang="fr-BE" sz="2000">
                <a:solidFill>
                  <a:schemeClr val="bg1"/>
                </a:solidFill>
              </a:rPr>
              <a:t>liées à la compétence à communiquer oralement ?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BE" sz="2000">
                <a:solidFill>
                  <a:schemeClr val="bg1"/>
                </a:solidFill>
              </a:rPr>
              <a:t>Comment s’articulent les attendus, représentations, conceptions, compétences du côté des enseignant.es, des étudiant.es et des </a:t>
            </a:r>
            <a:r>
              <a:rPr lang="fr-BE" sz="2000" err="1">
                <a:solidFill>
                  <a:schemeClr val="bg1"/>
                </a:solidFill>
              </a:rPr>
              <a:t>professionnel.les</a:t>
            </a:r>
            <a:r>
              <a:rPr lang="fr-BE" sz="2000">
                <a:solidFill>
                  <a:schemeClr val="bg1"/>
                </a:solidFill>
              </a:rPr>
              <a:t> « métiers ». </a:t>
            </a:r>
          </a:p>
          <a:p>
            <a:pPr algn="ctr"/>
            <a:endParaRPr lang="fr-BE" sz="1400"/>
          </a:p>
        </p:txBody>
      </p:sp>
    </p:spTree>
    <p:extLst>
      <p:ext uri="{BB962C8B-B14F-4D97-AF65-F5344CB8AC3E}">
        <p14:creationId xmlns:p14="http://schemas.microsoft.com/office/powerpoint/2010/main" val="2753751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aeb5a-0b11-4a05-bb1c-ef5893a6d130">
      <Terms xmlns="http://schemas.microsoft.com/office/infopath/2007/PartnerControls"/>
    </lcf76f155ced4ddcb4097134ff3c332f>
    <_x00e9_tudiantede1NP xmlns="8d8aeb5a-0b11-4a05-bb1c-ef5893a6d1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D85222A5390D4792B16DAEB37C34E5" ma:contentTypeVersion="13" ma:contentTypeDescription="Crée un document." ma:contentTypeScope="" ma:versionID="fd7832df6c4d94dd7497ea5ab187bcc8">
  <xsd:schema xmlns:xsd="http://www.w3.org/2001/XMLSchema" xmlns:xs="http://www.w3.org/2001/XMLSchema" xmlns:p="http://schemas.microsoft.com/office/2006/metadata/properties" xmlns:ns2="8d8aeb5a-0b11-4a05-bb1c-ef5893a6d130" targetNamespace="http://schemas.microsoft.com/office/2006/metadata/properties" ma:root="true" ma:fieldsID="22f05776508924779be4af0ddba08d9b" ns2:_="">
    <xsd:import namespace="8d8aeb5a-0b11-4a05-bb1c-ef5893a6d1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x00e9_tudiantede1NP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aeb5a-0b11-4a05-bb1c-ef5893a6d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d99b3629-034e-40d8-81e2-b8c7a4d868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x00e9_tudiantede1NP" ma:index="15" nillable="true" ma:displayName="section et année" ma:format="Dropdown" ma:internalName="_x00e9_tudiantede1NP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F96F1B-E1B2-47C4-907E-030CCC420D60}">
  <ds:schemaRefs>
    <ds:schemaRef ds:uri="8d8aeb5a-0b11-4a05-bb1c-ef5893a6d1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DB8992-6D7A-428D-8B2D-835561ACC6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8aeb5a-0b11-4a05-bb1c-ef5893a6d1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B1106B-8D28-4419-9927-9F32AF26BE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16128</TotalTime>
  <Words>4999</Words>
  <Application>Microsoft Office PowerPoint</Application>
  <PresentationFormat>Grand écran</PresentationFormat>
  <Paragraphs>537</Paragraphs>
  <Slides>60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70" baseType="lpstr">
      <vt:lpstr>Arial</vt:lpstr>
      <vt:lpstr>Arial,Sans-Serif</vt:lpstr>
      <vt:lpstr>Calibri</vt:lpstr>
      <vt:lpstr>Calibri Light</vt:lpstr>
      <vt:lpstr>CIDFont+F1</vt:lpstr>
      <vt:lpstr>MS ??</vt:lpstr>
      <vt:lpstr>Times New Roman</vt:lpstr>
      <vt:lpstr>-webkit-standard</vt:lpstr>
      <vt:lpstr>Wingdings</vt:lpstr>
      <vt:lpstr>Thème Office</vt:lpstr>
      <vt:lpstr>HÉLangue oral  Les pratiques langagières orales des étudiant.es dans l’enseignement supérieur non universitaire bruxellois. Résultats des questionnaires « enseignant.es et étudiant.es »</vt:lpstr>
      <vt:lpstr>Note d’intention</vt:lpstr>
      <vt:lpstr>Plan de la présentation</vt:lpstr>
      <vt:lpstr>Plan de la présentation</vt:lpstr>
      <vt:lpstr>   Le projet HÉLangue oral  </vt:lpstr>
      <vt:lpstr>Cadre général : les pratiques langagières orales en Haute École? </vt:lpstr>
      <vt:lpstr>Cadre général : les pratiques langagières orales en Haute École? </vt:lpstr>
      <vt:lpstr>Cadre général :Les pratiques langagières orales en Haute École? </vt:lpstr>
      <vt:lpstr>Cadre général : les pratiques langagières orales en haute école? </vt:lpstr>
      <vt:lpstr>Plan de la présentation</vt:lpstr>
      <vt:lpstr>Méthodologie. Objectifs et méthodes</vt:lpstr>
      <vt:lpstr>Présentation PowerPoint</vt:lpstr>
      <vt:lpstr>Méthodologie : enquêtes quantitatives</vt:lpstr>
      <vt:lpstr>Données quantitatives</vt:lpstr>
      <vt:lpstr>Méthodologie: les rubriques du questionnaire</vt:lpstr>
      <vt:lpstr>Méthodologie: les rubriques du questionnaire</vt:lpstr>
      <vt:lpstr>Méthodologie: les rubriques du questionnaire</vt:lpstr>
      <vt:lpstr>Méthodologie: les rubriques du questionnaire</vt:lpstr>
      <vt:lpstr>Méthodologie: les rubriques du questionnaire</vt:lpstr>
      <vt:lpstr>Méthodologie: les rubriques du questionnaire</vt:lpstr>
      <vt:lpstr>Méthodologie: les rubriques du questionnaire</vt:lpstr>
      <vt:lpstr>Plan de la présentation</vt:lpstr>
      <vt:lpstr>Lecture des analyses </vt:lpstr>
      <vt:lpstr>Questionnaire étudiant.es : quelques données socio-démographiques</vt:lpstr>
      <vt:lpstr>Questionnaire étudiant.es : quelques données socio-démographiques</vt:lpstr>
      <vt:lpstr>Questionnaire enseignant.es : quelques données socio-démographiques</vt:lpstr>
      <vt:lpstr>Précautions méthodologiques</vt:lpstr>
      <vt:lpstr>Questionnaires : les rubriques</vt:lpstr>
      <vt:lpstr>Pratiques orales privées et en Haute École</vt:lpstr>
      <vt:lpstr>Pratiques orales privées et en Haute école</vt:lpstr>
      <vt:lpstr>Pratiques orales privées et en HE : quelques résultats à investiguer pour le volet « écoute »…</vt:lpstr>
      <vt:lpstr>Pratiques orales privées et en Haute école</vt:lpstr>
      <vt:lpstr>Pratiques orales privées et en Haute école</vt:lpstr>
      <vt:lpstr>Pratiques orales privées et en HE : quelques résultats à investiguer pour le volet « parole »…</vt:lpstr>
      <vt:lpstr>Questionnaires : les rubriques</vt:lpstr>
      <vt:lpstr>Fonctions de l’oral en Haute École. Fréquence/compétence selon étudiant.es et enseignant.es</vt:lpstr>
      <vt:lpstr>Fonctions de l’oral en HE : quelques résultats à investiguer</vt:lpstr>
      <vt:lpstr>Questionnaires : les rubriques</vt:lpstr>
      <vt:lpstr>Genres de l’oral pratiqués en haute école</vt:lpstr>
      <vt:lpstr>Questions ouvertes  : autres genres pratiqués Enseignant.es </vt:lpstr>
      <vt:lpstr>Genres pratiqués en HE : quelques résultats à investiguer</vt:lpstr>
      <vt:lpstr>Questionnaires : les rubriques</vt:lpstr>
      <vt:lpstr>Habiletés à l’oral perçues par les/des étudiant.es et les enseignant.es</vt:lpstr>
      <vt:lpstr>Habiletés à l’oral perçues par les/des étudiant.es et les enseignant.es</vt:lpstr>
      <vt:lpstr>Habiletés : quelques résultats à investiguer</vt:lpstr>
      <vt:lpstr>Questionnaires : les rubriques</vt:lpstr>
      <vt:lpstr>Sentiment de compétence des étudiant.es</vt:lpstr>
      <vt:lpstr>Sentiment de compétence des étudiants : quelques résultats à investiguer</vt:lpstr>
      <vt:lpstr>Expériences familiales (« dans ma famille… ») </vt:lpstr>
      <vt:lpstr>Expériences familiales: quelques résultats à investiguer</vt:lpstr>
      <vt:lpstr>Perceptions académiques des étudiant.es</vt:lpstr>
      <vt:lpstr>Perceptions académiques des étudiant.es (suite)</vt:lpstr>
      <vt:lpstr>Perceptions académiques des étudiant.es: quelques résultats à investiguer</vt:lpstr>
      <vt:lpstr>Questionnaires : les rubriques</vt:lpstr>
      <vt:lpstr>Représentations des enseignant.es : quelques résultats à investiguer</vt:lpstr>
      <vt:lpstr>Présentation PowerPoint</vt:lpstr>
      <vt:lpstr>Représentations des enseignants : quelques résultats à investiguer</vt:lpstr>
      <vt:lpstr>Plan de la présentation</vt:lpstr>
      <vt:lpstr>Bibliographie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HÉLangue oral : les pratiques langagières orales des étudiant.es dans l’enseignement supérieur</dc:title>
  <dc:creator>DESCAMPS Camille</dc:creator>
  <cp:lastModifiedBy>Julie ROBEET</cp:lastModifiedBy>
  <cp:revision>14</cp:revision>
  <dcterms:created xsi:type="dcterms:W3CDTF">2023-04-17T12:04:32Z</dcterms:created>
  <dcterms:modified xsi:type="dcterms:W3CDTF">2024-07-17T12:44:00Z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0x010100C4D85222A5390D4792B16DAEB37C34E5</vt:lpwstr>
  </property>
  <property fmtid="{D5CDD505-2E9C-101B-9397-08002B2CF9AE}" pid="3" name="MediaServiceImageTags">
    <vt:lpwstr/>
  </property>
</Properties>
</file>